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9" r:id="rId2"/>
    <p:sldId id="264" r:id="rId3"/>
    <p:sldId id="265" r:id="rId4"/>
    <p:sldId id="263" r:id="rId5"/>
    <p:sldId id="262" r:id="rId6"/>
    <p:sldId id="260" r:id="rId7"/>
    <p:sldId id="272" r:id="rId8"/>
    <p:sldId id="266" r:id="rId9"/>
    <p:sldId id="267" r:id="rId10"/>
    <p:sldId id="268" r:id="rId11"/>
    <p:sldId id="257" r:id="rId12"/>
    <p:sldId id="258" r:id="rId13"/>
    <p:sldId id="269" r:id="rId14"/>
    <p:sldId id="270" r:id="rId15"/>
    <p:sldId id="271" r:id="rId16"/>
    <p:sldId id="273" r:id="rId17"/>
    <p:sldId id="274"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066" y="43"/>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31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CBDD91-C67F-4660-BDCD-F4B70C5FF037}" type="datetimeFigureOut">
              <a:rPr lang="en-US" smtClean="0"/>
              <a:t>4/8/2016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93B2B6-F31C-41FE-B907-FFD8456EA8B5}" type="slidenum">
              <a:rPr lang="en-US" smtClean="0"/>
              <a:t>‹#›</a:t>
            </a:fld>
            <a:endParaRPr lang="en-US"/>
          </a:p>
        </p:txBody>
      </p:sp>
    </p:spTree>
    <p:extLst>
      <p:ext uri="{BB962C8B-B14F-4D97-AF65-F5344CB8AC3E}">
        <p14:creationId xmlns:p14="http://schemas.microsoft.com/office/powerpoint/2010/main" val="3057926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93B2B6-F31C-41FE-B907-FFD8456EA8B5}" type="slidenum">
              <a:rPr lang="en-US" smtClean="0"/>
              <a:t>11</a:t>
            </a:fld>
            <a:endParaRPr lang="en-US"/>
          </a:p>
        </p:txBody>
      </p:sp>
    </p:spTree>
    <p:extLst>
      <p:ext uri="{BB962C8B-B14F-4D97-AF65-F5344CB8AC3E}">
        <p14:creationId xmlns:p14="http://schemas.microsoft.com/office/powerpoint/2010/main" val="2921461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044B93-9334-4595-AB52-C66D489FFD5C}"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8228F8-ED6A-476B-ADD1-4659303D2E4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044B93-9334-4595-AB52-C66D489FFD5C}"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8228F8-ED6A-476B-ADD1-4659303D2E4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044B93-9334-4595-AB52-C66D489FFD5C}"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8228F8-ED6A-476B-ADD1-4659303D2E4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044B93-9334-4595-AB52-C66D489FFD5C}"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8228F8-ED6A-476B-ADD1-4659303D2E4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044B93-9334-4595-AB52-C66D489FFD5C}"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8228F8-ED6A-476B-ADD1-4659303D2E4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044B93-9334-4595-AB52-C66D489FFD5C}" type="datetimeFigureOut">
              <a:rPr lang="en-US" smtClean="0"/>
              <a:pPr/>
              <a:t>4/8/2016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8228F8-ED6A-476B-ADD1-4659303D2E4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044B93-9334-4595-AB52-C66D489FFD5C}" type="datetimeFigureOut">
              <a:rPr lang="en-US" smtClean="0"/>
              <a:pPr/>
              <a:t>4/8/2016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8228F8-ED6A-476B-ADD1-4659303D2E4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044B93-9334-4595-AB52-C66D489FFD5C}" type="datetimeFigureOut">
              <a:rPr lang="en-US" smtClean="0"/>
              <a:pPr/>
              <a:t>4/8/2016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8228F8-ED6A-476B-ADD1-4659303D2E4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044B93-9334-4595-AB52-C66D489FFD5C}" type="datetimeFigureOut">
              <a:rPr lang="en-US" smtClean="0"/>
              <a:pPr/>
              <a:t>4/8/2016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8228F8-ED6A-476B-ADD1-4659303D2E4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044B93-9334-4595-AB52-C66D489FFD5C}" type="datetimeFigureOut">
              <a:rPr lang="en-US" smtClean="0"/>
              <a:pPr/>
              <a:t>4/8/2016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8228F8-ED6A-476B-ADD1-4659303D2E4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044B93-9334-4595-AB52-C66D489FFD5C}" type="datetimeFigureOut">
              <a:rPr lang="en-US" smtClean="0"/>
              <a:pPr/>
              <a:t>4/8/2016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8228F8-ED6A-476B-ADD1-4659303D2E4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044B93-9334-4595-AB52-C66D489FFD5C}" type="datetimeFigureOut">
              <a:rPr lang="en-US" smtClean="0"/>
              <a:pPr/>
              <a:t>4/8/2016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8228F8-ED6A-476B-ADD1-4659303D2E4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persimmon_hills@yahoo.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600" dirty="0" smtClean="0"/>
              <a:t>2016 Annual Meeting Agenda</a:t>
            </a:r>
            <a:endParaRPr lang="en-US" sz="3600" dirty="0"/>
          </a:p>
        </p:txBody>
      </p:sp>
      <p:sp>
        <p:nvSpPr>
          <p:cNvPr id="3" name="Content Placeholder 2"/>
          <p:cNvSpPr>
            <a:spLocks noGrp="1"/>
          </p:cNvSpPr>
          <p:nvPr>
            <p:ph idx="1"/>
          </p:nvPr>
        </p:nvSpPr>
        <p:spPr>
          <a:xfrm>
            <a:off x="457200" y="914400"/>
            <a:ext cx="8229600" cy="4648200"/>
          </a:xfrm>
        </p:spPr>
        <p:txBody>
          <a:bodyPr>
            <a:normAutofit fontScale="25000" lnSpcReduction="20000"/>
          </a:bodyPr>
          <a:lstStyle/>
          <a:p>
            <a:r>
              <a:rPr lang="en-US" sz="6200" dirty="0"/>
              <a:t>President – Accomplishments, Initiatives (7:05-7:15)</a:t>
            </a:r>
          </a:p>
          <a:p>
            <a:pPr marL="914400" lvl="1" indent="-514350">
              <a:buFont typeface="+mj-lt"/>
              <a:buAutoNum type="arabicPeriod"/>
            </a:pPr>
            <a:r>
              <a:rPr lang="en-US" sz="6200" dirty="0"/>
              <a:t>Minutes from 2015 BOD Meeting</a:t>
            </a:r>
          </a:p>
          <a:p>
            <a:pPr marL="914400" lvl="1" indent="-514350">
              <a:buFont typeface="+mj-lt"/>
              <a:buAutoNum type="arabicPeriod"/>
            </a:pPr>
            <a:r>
              <a:rPr lang="en-US" sz="6200" dirty="0"/>
              <a:t>Repair of drainage issue at Lot 59</a:t>
            </a:r>
          </a:p>
          <a:p>
            <a:pPr marL="914400" lvl="1" indent="-514350">
              <a:buFont typeface="+mj-lt"/>
              <a:buAutoNum type="arabicPeriod"/>
            </a:pPr>
            <a:r>
              <a:rPr lang="en-US" sz="6200" dirty="0"/>
              <a:t>Award of landscaping/maintenance contract to new contractor</a:t>
            </a:r>
          </a:p>
          <a:p>
            <a:pPr marL="914400" lvl="1" indent="-514350">
              <a:buFont typeface="+mj-lt"/>
              <a:buAutoNum type="arabicPeriod"/>
            </a:pPr>
            <a:r>
              <a:rPr lang="en-US" sz="6200" dirty="0"/>
              <a:t>Timeline for assessment mailing/late fees and policy/attorney fees</a:t>
            </a:r>
          </a:p>
          <a:p>
            <a:pPr marL="914400" lvl="1" indent="-514350">
              <a:buFont typeface="+mj-lt"/>
              <a:buAutoNum type="arabicPeriod"/>
            </a:pPr>
            <a:r>
              <a:rPr lang="en-US" sz="6200" dirty="0"/>
              <a:t>Establishment of Referral List on Website</a:t>
            </a:r>
          </a:p>
          <a:p>
            <a:pPr marL="914400" lvl="1" indent="-514350">
              <a:buFont typeface="+mj-lt"/>
              <a:buAutoNum type="arabicPeriod"/>
            </a:pPr>
            <a:r>
              <a:rPr lang="en-US" sz="6200" dirty="0"/>
              <a:t>BOD Membership Request and Contracted Management Potential</a:t>
            </a:r>
          </a:p>
          <a:p>
            <a:pPr marL="400050" lvl="1" indent="0">
              <a:buNone/>
            </a:pPr>
            <a:endParaRPr lang="en-US" sz="6200" dirty="0"/>
          </a:p>
          <a:p>
            <a:r>
              <a:rPr lang="en-US" sz="6200" dirty="0"/>
              <a:t>Vice-President (7:15-7:25) – Management Reserve</a:t>
            </a:r>
          </a:p>
          <a:p>
            <a:pPr marL="914400" lvl="1" indent="-514350">
              <a:buFont typeface="+mj-lt"/>
              <a:buAutoNum type="arabicPeriod"/>
            </a:pPr>
            <a:r>
              <a:rPr lang="en-US" sz="6200" dirty="0" smtClean="0"/>
              <a:t>Landscaping </a:t>
            </a:r>
            <a:r>
              <a:rPr lang="en-US" sz="6200" dirty="0"/>
              <a:t>front entrance</a:t>
            </a:r>
          </a:p>
          <a:p>
            <a:pPr marL="0" indent="0">
              <a:buNone/>
            </a:pPr>
            <a:endParaRPr lang="en-US" sz="6200" dirty="0"/>
          </a:p>
          <a:p>
            <a:r>
              <a:rPr lang="en-US" sz="6200" dirty="0"/>
              <a:t>Treasurer (7:25-7:30)</a:t>
            </a:r>
          </a:p>
          <a:p>
            <a:pPr marL="914400" lvl="1" indent="-514350">
              <a:buFont typeface="+mj-lt"/>
              <a:buAutoNum type="arabicPeriod"/>
            </a:pPr>
            <a:r>
              <a:rPr lang="en-US" sz="6200" dirty="0"/>
              <a:t>2015 Expenditures</a:t>
            </a:r>
          </a:p>
          <a:p>
            <a:pPr marL="914400" lvl="1" indent="-514350">
              <a:buFont typeface="+mj-lt"/>
              <a:buAutoNum type="arabicPeriod"/>
            </a:pPr>
            <a:r>
              <a:rPr lang="en-US" sz="6200" dirty="0"/>
              <a:t>2016 Budget</a:t>
            </a:r>
          </a:p>
          <a:p>
            <a:pPr marL="914400" lvl="1" indent="-514350">
              <a:buFont typeface="+mj-lt"/>
              <a:buAutoNum type="arabicPeriod"/>
            </a:pPr>
            <a:r>
              <a:rPr lang="en-US" sz="6200" dirty="0"/>
              <a:t>2017 Annual Dues</a:t>
            </a:r>
          </a:p>
          <a:p>
            <a:pPr marL="914400" lvl="1" indent="-514350">
              <a:buFont typeface="+mj-lt"/>
              <a:buAutoNum type="arabicPeriod"/>
            </a:pPr>
            <a:r>
              <a:rPr lang="en-US" sz="6200" dirty="0"/>
              <a:t>Report of Financial Committee (7:30-7:35)</a:t>
            </a:r>
          </a:p>
          <a:p>
            <a:pPr marL="0" indent="0">
              <a:buNone/>
            </a:pPr>
            <a:r>
              <a:rPr lang="en-US" sz="6200" dirty="0"/>
              <a:t> </a:t>
            </a:r>
          </a:p>
          <a:p>
            <a:r>
              <a:rPr lang="en-US" sz="6200" dirty="0"/>
              <a:t>Continuing Business (7:30-7:45)</a:t>
            </a:r>
          </a:p>
          <a:p>
            <a:pPr marL="914400" lvl="1" indent="-514350">
              <a:buFont typeface="+mj-lt"/>
              <a:buAutoNum type="arabicPeriod"/>
            </a:pPr>
            <a:r>
              <a:rPr lang="en-US" sz="6200" dirty="0"/>
              <a:t>Mosquito Control</a:t>
            </a:r>
          </a:p>
          <a:p>
            <a:pPr marL="914400" lvl="1" indent="-514350">
              <a:buFont typeface="+mj-lt"/>
              <a:buAutoNum type="arabicPeriod"/>
            </a:pPr>
            <a:r>
              <a:rPr lang="en-US" sz="6200" dirty="0"/>
              <a:t>Rowell house</a:t>
            </a:r>
          </a:p>
          <a:p>
            <a:pPr marL="914400" lvl="1" indent="-514350">
              <a:buFont typeface="+mj-lt"/>
              <a:buAutoNum type="arabicPeriod"/>
            </a:pPr>
            <a:r>
              <a:rPr lang="en-US" sz="6200" dirty="0"/>
              <a:t>Yard Sale Planning</a:t>
            </a:r>
          </a:p>
          <a:p>
            <a:pPr marL="914400" lvl="1" indent="-514350">
              <a:buFont typeface="+mj-lt"/>
              <a:buAutoNum type="arabicPeriod"/>
            </a:pPr>
            <a:r>
              <a:rPr lang="en-US" sz="6200" dirty="0"/>
              <a:t>Volunteer Acknowledgement</a:t>
            </a:r>
          </a:p>
          <a:p>
            <a:endParaRPr lang="en-US" sz="6200" dirty="0"/>
          </a:p>
          <a:p>
            <a:r>
              <a:rPr lang="en-US" sz="6200" dirty="0"/>
              <a:t>Membership votes on proposed expenditures (7:45-7:50)</a:t>
            </a:r>
          </a:p>
          <a:p>
            <a:endParaRPr lang="en-US" dirty="0"/>
          </a:p>
        </p:txBody>
      </p:sp>
    </p:spTree>
    <p:extLst>
      <p:ext uri="{BB962C8B-B14F-4D97-AF65-F5344CB8AC3E}">
        <p14:creationId xmlns:p14="http://schemas.microsoft.com/office/powerpoint/2010/main" val="11880634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BOD Membership Request</a:t>
            </a:r>
            <a:endParaRPr lang="en-US" dirty="0"/>
          </a:p>
        </p:txBody>
      </p:sp>
      <p:sp>
        <p:nvSpPr>
          <p:cNvPr id="3" name="Content Placeholder 2"/>
          <p:cNvSpPr>
            <a:spLocks noGrp="1"/>
          </p:cNvSpPr>
          <p:nvPr>
            <p:ph idx="1"/>
          </p:nvPr>
        </p:nvSpPr>
        <p:spPr>
          <a:xfrm>
            <a:off x="457200" y="1600200"/>
            <a:ext cx="8229600" cy="5029200"/>
          </a:xfrm>
        </p:spPr>
        <p:txBody>
          <a:bodyPr>
            <a:normAutofit fontScale="85000" lnSpcReduction="20000"/>
          </a:bodyPr>
          <a:lstStyle/>
          <a:p>
            <a:r>
              <a:rPr lang="en-US" dirty="0" smtClean="0"/>
              <a:t>Current Officers</a:t>
            </a:r>
          </a:p>
          <a:p>
            <a:pPr lvl="1"/>
            <a:r>
              <a:rPr lang="en-US" dirty="0" smtClean="0"/>
              <a:t>John Gruzenski (President/Secretary/Treasurer)</a:t>
            </a:r>
          </a:p>
          <a:p>
            <a:pPr lvl="1"/>
            <a:r>
              <a:rPr lang="en-US" dirty="0" smtClean="0"/>
              <a:t>Joan Devlin (Vice President/Secretary/Web Content) </a:t>
            </a:r>
          </a:p>
          <a:p>
            <a:pPr lvl="1"/>
            <a:r>
              <a:rPr lang="en-US" dirty="0" smtClean="0"/>
              <a:t>Robert Graham (Member at Large)</a:t>
            </a:r>
          </a:p>
          <a:p>
            <a:r>
              <a:rPr lang="en-US" dirty="0" smtClean="0"/>
              <a:t>2017 Look Ahead</a:t>
            </a:r>
          </a:p>
          <a:p>
            <a:pPr lvl="1"/>
            <a:r>
              <a:rPr lang="en-US" dirty="0" smtClean="0"/>
              <a:t>Joan Devlin Planning to Retire from Board in 2017</a:t>
            </a:r>
          </a:p>
          <a:p>
            <a:pPr lvl="2"/>
            <a:r>
              <a:rPr lang="en-US" dirty="0" smtClean="0"/>
              <a:t>Will require officer replacement</a:t>
            </a:r>
          </a:p>
          <a:p>
            <a:pPr lvl="1"/>
            <a:r>
              <a:rPr lang="en-US" dirty="0" smtClean="0"/>
              <a:t>Recommended Board Size is 5</a:t>
            </a:r>
          </a:p>
          <a:p>
            <a:pPr lvl="1"/>
            <a:r>
              <a:rPr lang="en-US" dirty="0" smtClean="0"/>
              <a:t>Lack of Community Involvement may require contracted services</a:t>
            </a:r>
          </a:p>
          <a:p>
            <a:pPr lvl="2"/>
            <a:r>
              <a:rPr lang="en-US" dirty="0" smtClean="0"/>
              <a:t>Increase in Annual Dues Likely</a:t>
            </a:r>
          </a:p>
          <a:p>
            <a:pPr lvl="1"/>
            <a:r>
              <a:rPr lang="en-US" dirty="0" smtClean="0"/>
              <a:t>Looking for Two Additional Officers This Year</a:t>
            </a:r>
          </a:p>
          <a:p>
            <a:pPr lvl="2"/>
            <a:r>
              <a:rPr lang="en-US" dirty="0" smtClean="0"/>
              <a:t>Secretary</a:t>
            </a:r>
          </a:p>
          <a:p>
            <a:pPr lvl="2"/>
            <a:r>
              <a:rPr lang="en-US" dirty="0" smtClean="0"/>
              <a:t>Treasurer</a:t>
            </a:r>
          </a:p>
        </p:txBody>
      </p:sp>
    </p:spTree>
    <p:extLst>
      <p:ext uri="{BB962C8B-B14F-4D97-AF65-F5344CB8AC3E}">
        <p14:creationId xmlns:p14="http://schemas.microsoft.com/office/powerpoint/2010/main" val="33373717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248400" y="1209020"/>
            <a:ext cx="2438400" cy="461665"/>
          </a:xfrm>
          <a:prstGeom prst="rect">
            <a:avLst/>
          </a:prstGeom>
          <a:noFill/>
          <a:ln>
            <a:solidFill>
              <a:schemeClr val="tx1"/>
            </a:solidFill>
          </a:ln>
        </p:spPr>
        <p:txBody>
          <a:bodyPr wrap="square" rtlCol="0">
            <a:spAutoFit/>
          </a:bodyPr>
          <a:lstStyle/>
          <a:p>
            <a:r>
              <a:rPr lang="en-US" sz="1200" dirty="0" smtClean="0"/>
              <a:t>$3,815.11 in legal fees for 2003/2004 – received $ back</a:t>
            </a:r>
            <a:endParaRPr lang="en-US" sz="1200" dirty="0"/>
          </a:p>
        </p:txBody>
      </p:sp>
      <p:sp>
        <p:nvSpPr>
          <p:cNvPr id="5" name="TextBox 4"/>
          <p:cNvSpPr txBox="1"/>
          <p:nvPr/>
        </p:nvSpPr>
        <p:spPr>
          <a:xfrm>
            <a:off x="6248400" y="2281535"/>
            <a:ext cx="2438400" cy="646331"/>
          </a:xfrm>
          <a:prstGeom prst="rect">
            <a:avLst/>
          </a:prstGeom>
          <a:noFill/>
          <a:ln>
            <a:solidFill>
              <a:schemeClr val="tx1"/>
            </a:solidFill>
          </a:ln>
        </p:spPr>
        <p:txBody>
          <a:bodyPr wrap="square" rtlCol="0">
            <a:spAutoFit/>
          </a:bodyPr>
          <a:lstStyle/>
          <a:p>
            <a:r>
              <a:rPr lang="en-US" sz="1200" dirty="0" smtClean="0"/>
              <a:t>$6,660.90 for work on the front entrance in 2007 – received $1500 from </a:t>
            </a:r>
            <a:r>
              <a:rPr lang="en-US" sz="1200" dirty="0" err="1" smtClean="0"/>
              <a:t>Marrick</a:t>
            </a:r>
            <a:r>
              <a:rPr lang="en-US" sz="1200" dirty="0" smtClean="0"/>
              <a:t> to off-set cost</a:t>
            </a:r>
            <a:endParaRPr lang="en-US" sz="1200" dirty="0"/>
          </a:p>
        </p:txBody>
      </p:sp>
      <p:sp>
        <p:nvSpPr>
          <p:cNvPr id="6" name="TextBox 5"/>
          <p:cNvSpPr txBox="1"/>
          <p:nvPr/>
        </p:nvSpPr>
        <p:spPr>
          <a:xfrm>
            <a:off x="6248400" y="1748135"/>
            <a:ext cx="2438400" cy="461665"/>
          </a:xfrm>
          <a:prstGeom prst="rect">
            <a:avLst/>
          </a:prstGeom>
          <a:noFill/>
          <a:ln>
            <a:solidFill>
              <a:schemeClr val="tx1"/>
            </a:solidFill>
          </a:ln>
        </p:spPr>
        <p:txBody>
          <a:bodyPr wrap="square" rtlCol="0">
            <a:spAutoFit/>
          </a:bodyPr>
          <a:lstStyle/>
          <a:p>
            <a:r>
              <a:rPr lang="en-US" sz="1200" dirty="0" smtClean="0"/>
              <a:t>$8,811.94 for landscaping in 2005-2007</a:t>
            </a:r>
            <a:endParaRPr lang="en-US" sz="1200" dirty="0"/>
          </a:p>
        </p:txBody>
      </p:sp>
      <p:sp>
        <p:nvSpPr>
          <p:cNvPr id="7" name="TextBox 6"/>
          <p:cNvSpPr txBox="1"/>
          <p:nvPr/>
        </p:nvSpPr>
        <p:spPr>
          <a:xfrm>
            <a:off x="6248400" y="152400"/>
            <a:ext cx="2438400" cy="461665"/>
          </a:xfrm>
          <a:prstGeom prst="rect">
            <a:avLst/>
          </a:prstGeom>
          <a:noFill/>
          <a:ln>
            <a:solidFill>
              <a:schemeClr val="tx1"/>
            </a:solidFill>
          </a:ln>
        </p:spPr>
        <p:txBody>
          <a:bodyPr wrap="square" rtlCol="0">
            <a:spAutoFit/>
          </a:bodyPr>
          <a:lstStyle/>
          <a:p>
            <a:r>
              <a:rPr lang="en-US" sz="1200" dirty="0" smtClean="0"/>
              <a:t>$7,000.00 for grounds keeping in 2000</a:t>
            </a:r>
            <a:endParaRPr lang="en-US" sz="1200" dirty="0"/>
          </a:p>
        </p:txBody>
      </p:sp>
      <p:sp>
        <p:nvSpPr>
          <p:cNvPr id="8" name="TextBox 7"/>
          <p:cNvSpPr txBox="1"/>
          <p:nvPr/>
        </p:nvSpPr>
        <p:spPr>
          <a:xfrm>
            <a:off x="6248400" y="681335"/>
            <a:ext cx="2438400" cy="461665"/>
          </a:xfrm>
          <a:prstGeom prst="rect">
            <a:avLst/>
          </a:prstGeom>
          <a:noFill/>
          <a:ln>
            <a:solidFill>
              <a:schemeClr val="tx1"/>
            </a:solidFill>
          </a:ln>
        </p:spPr>
        <p:txBody>
          <a:bodyPr wrap="square" rtlCol="0">
            <a:spAutoFit/>
          </a:bodyPr>
          <a:lstStyle/>
          <a:p>
            <a:r>
              <a:rPr lang="en-US" sz="1200" dirty="0" smtClean="0"/>
              <a:t>$6,100.00 for grounds keeping and $4,204.09 for legal fees in 2002</a:t>
            </a:r>
            <a:endParaRPr lang="en-US" sz="1200" dirty="0"/>
          </a:p>
        </p:txBody>
      </p:sp>
      <p:sp>
        <p:nvSpPr>
          <p:cNvPr id="15" name="TextBox 14"/>
          <p:cNvSpPr txBox="1"/>
          <p:nvPr/>
        </p:nvSpPr>
        <p:spPr>
          <a:xfrm>
            <a:off x="6477000" y="6153090"/>
            <a:ext cx="2362200" cy="553998"/>
          </a:xfrm>
          <a:prstGeom prst="rect">
            <a:avLst/>
          </a:prstGeom>
          <a:noFill/>
        </p:spPr>
        <p:txBody>
          <a:bodyPr wrap="square" rtlCol="0">
            <a:spAutoFit/>
          </a:bodyPr>
          <a:lstStyle/>
          <a:p>
            <a:r>
              <a:rPr lang="en-US" sz="1000" dirty="0" smtClean="0"/>
              <a:t>Note:  Grounds keeping includes landscaping and costs for storm system repair (i.e., riprap)</a:t>
            </a:r>
            <a:endParaRPr lang="en-US" sz="1000" dirty="0"/>
          </a:p>
        </p:txBody>
      </p:sp>
      <p:pic>
        <p:nvPicPr>
          <p:cNvPr id="11" name="Picture 10"/>
          <p:cNvPicPr>
            <a:picLocks noChangeAspect="1"/>
          </p:cNvPicPr>
          <p:nvPr/>
        </p:nvPicPr>
        <p:blipFill>
          <a:blip r:embed="rId3"/>
          <a:stretch>
            <a:fillRect/>
          </a:stretch>
        </p:blipFill>
        <p:spPr>
          <a:xfrm>
            <a:off x="618739" y="3181164"/>
            <a:ext cx="7895238" cy="2752381"/>
          </a:xfrm>
          <a:prstGeom prst="rect">
            <a:avLst/>
          </a:prstGeom>
        </p:spPr>
      </p:pic>
      <p:pic>
        <p:nvPicPr>
          <p:cNvPr id="2" name="Picture 1"/>
          <p:cNvPicPr>
            <a:picLocks noChangeAspect="1"/>
          </p:cNvPicPr>
          <p:nvPr/>
        </p:nvPicPr>
        <p:blipFill>
          <a:blip r:embed="rId4"/>
          <a:stretch>
            <a:fillRect/>
          </a:stretch>
        </p:blipFill>
        <p:spPr>
          <a:xfrm>
            <a:off x="228600" y="152400"/>
            <a:ext cx="4580952" cy="2752381"/>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257800" y="3124200"/>
            <a:ext cx="3505200" cy="2862322"/>
          </a:xfrm>
          <a:prstGeom prst="rect">
            <a:avLst/>
          </a:prstGeom>
          <a:noFill/>
        </p:spPr>
        <p:txBody>
          <a:bodyPr wrap="square" rtlCol="0">
            <a:spAutoFit/>
          </a:bodyPr>
          <a:lstStyle/>
          <a:p>
            <a:r>
              <a:rPr lang="en-US" dirty="0" smtClean="0"/>
              <a:t>Top Chart  - management reserve in dollars by year</a:t>
            </a:r>
          </a:p>
          <a:p>
            <a:endParaRPr lang="en-US" dirty="0" smtClean="0"/>
          </a:p>
          <a:p>
            <a:endParaRPr lang="en-US" dirty="0" smtClean="0"/>
          </a:p>
          <a:p>
            <a:endParaRPr lang="en-US" dirty="0" smtClean="0"/>
          </a:p>
          <a:p>
            <a:endParaRPr lang="en-US" dirty="0" smtClean="0"/>
          </a:p>
          <a:p>
            <a:endParaRPr lang="en-US" dirty="0" smtClean="0"/>
          </a:p>
          <a:p>
            <a:r>
              <a:rPr lang="en-US" dirty="0" smtClean="0"/>
              <a:t>Bottom Chart – percent of total budget that was allocated to management reserve</a:t>
            </a:r>
            <a:endParaRPr lang="en-US" dirty="0"/>
          </a:p>
        </p:txBody>
      </p:sp>
      <p:sp>
        <p:nvSpPr>
          <p:cNvPr id="13" name="Rectangle 12"/>
          <p:cNvSpPr/>
          <p:nvPr/>
        </p:nvSpPr>
        <p:spPr>
          <a:xfrm>
            <a:off x="4479634" y="2967335"/>
            <a:ext cx="184730" cy="215444"/>
          </a:xfrm>
          <a:prstGeom prst="rect">
            <a:avLst/>
          </a:prstGeom>
          <a:noFill/>
        </p:spPr>
        <p:txBody>
          <a:bodyPr wrap="none" lIns="91440" tIns="45720" rIns="91440" bIns="45720">
            <a:spAutoFit/>
          </a:bodyPr>
          <a:lstStyle/>
          <a:p>
            <a:pPr algn="ctr"/>
            <a:endParaRPr lang="en-US" sz="800" b="0" cap="none" spc="0" dirty="0">
              <a:ln w="0"/>
              <a:solidFill>
                <a:schemeClr val="tx1"/>
              </a:solidFill>
              <a:effectLst>
                <a:outerShdw blurRad="38100" dist="19050" dir="2700000" algn="tl" rotWithShape="0">
                  <a:schemeClr val="dk1">
                    <a:alpha val="40000"/>
                  </a:schemeClr>
                </a:outerShdw>
              </a:effectLst>
            </a:endParaRPr>
          </a:p>
        </p:txBody>
      </p:sp>
      <p:pic>
        <p:nvPicPr>
          <p:cNvPr id="4" name="Picture 3"/>
          <p:cNvPicPr>
            <a:picLocks noChangeAspect="1"/>
          </p:cNvPicPr>
          <p:nvPr/>
        </p:nvPicPr>
        <p:blipFill>
          <a:blip r:embed="rId2"/>
          <a:stretch>
            <a:fillRect/>
          </a:stretch>
        </p:blipFill>
        <p:spPr>
          <a:xfrm>
            <a:off x="380130" y="173025"/>
            <a:ext cx="4580952" cy="3114286"/>
          </a:xfrm>
          <a:prstGeom prst="rect">
            <a:avLst/>
          </a:prstGeom>
        </p:spPr>
      </p:pic>
      <p:pic>
        <p:nvPicPr>
          <p:cNvPr id="2" name="Picture 1"/>
          <p:cNvPicPr>
            <a:picLocks noChangeAspect="1"/>
          </p:cNvPicPr>
          <p:nvPr/>
        </p:nvPicPr>
        <p:blipFill>
          <a:blip r:embed="rId3"/>
          <a:stretch>
            <a:fillRect/>
          </a:stretch>
        </p:blipFill>
        <p:spPr>
          <a:xfrm>
            <a:off x="393871" y="3810000"/>
            <a:ext cx="4580952" cy="2647619"/>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2015 Expenditures</a:t>
            </a:r>
            <a:endParaRPr lang="en-US" dirty="0"/>
          </a:p>
        </p:txBody>
      </p:sp>
      <p:pic>
        <p:nvPicPr>
          <p:cNvPr id="2049"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98538"/>
            <a:ext cx="8991600" cy="486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914400" y="6172200"/>
            <a:ext cx="7543800" cy="646331"/>
          </a:xfrm>
          <a:prstGeom prst="rect">
            <a:avLst/>
          </a:prstGeom>
          <a:noFill/>
        </p:spPr>
        <p:txBody>
          <a:bodyPr wrap="square" rtlCol="0">
            <a:spAutoFit/>
          </a:bodyPr>
          <a:lstStyle/>
          <a:p>
            <a:r>
              <a:rPr lang="en-US" dirty="0" smtClean="0"/>
              <a:t>- $2625.00 of 2015 Dues were Deposited in December and is included in Beginning Balance for January 2015</a:t>
            </a:r>
            <a:endParaRPr lang="en-US" dirty="0"/>
          </a:p>
        </p:txBody>
      </p:sp>
    </p:spTree>
    <p:extLst>
      <p:ext uri="{BB962C8B-B14F-4D97-AF65-F5344CB8AC3E}">
        <p14:creationId xmlns:p14="http://schemas.microsoft.com/office/powerpoint/2010/main" val="22957025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143000"/>
          </a:xfrm>
        </p:spPr>
        <p:txBody>
          <a:bodyPr/>
          <a:lstStyle/>
          <a:p>
            <a:r>
              <a:rPr lang="en-US" dirty="0" smtClean="0"/>
              <a:t>2016 Projected Expenditures</a:t>
            </a:r>
            <a:endParaRPr lang="en-US" dirty="0"/>
          </a:p>
        </p:txBody>
      </p:sp>
      <p:sp>
        <p:nvSpPr>
          <p:cNvPr id="4" name="TextBox 3"/>
          <p:cNvSpPr txBox="1"/>
          <p:nvPr/>
        </p:nvSpPr>
        <p:spPr>
          <a:xfrm>
            <a:off x="990600" y="5257800"/>
            <a:ext cx="6553200" cy="1631216"/>
          </a:xfrm>
          <a:prstGeom prst="rect">
            <a:avLst/>
          </a:prstGeom>
          <a:noFill/>
        </p:spPr>
        <p:txBody>
          <a:bodyPr wrap="square" rtlCol="0">
            <a:spAutoFit/>
          </a:bodyPr>
          <a:lstStyle/>
          <a:p>
            <a:pPr marL="285750" indent="-285750">
              <a:buFontTx/>
              <a:buChar char="-"/>
            </a:pPr>
            <a:r>
              <a:rPr lang="en-US" dirty="0" smtClean="0"/>
              <a:t>$1500.00 for Drain Repair at 39305 Persimmon Creek Road</a:t>
            </a:r>
          </a:p>
          <a:p>
            <a:pPr marL="285750" indent="-285750">
              <a:buFontTx/>
              <a:buChar char="-"/>
            </a:pPr>
            <a:r>
              <a:rPr lang="en-US" dirty="0" smtClean="0"/>
              <a:t>$6620.00 for Front Entrance Maintenance and Landscaping</a:t>
            </a:r>
          </a:p>
          <a:p>
            <a:pPr marL="285750" indent="-285750">
              <a:buFontTx/>
              <a:buChar char="-"/>
            </a:pPr>
            <a:r>
              <a:rPr lang="en-US" dirty="0" smtClean="0"/>
              <a:t>2015 Rates for Electricity and Insurance</a:t>
            </a:r>
          </a:p>
          <a:p>
            <a:pPr marL="285750" indent="-285750">
              <a:buFontTx/>
              <a:buChar char="-"/>
            </a:pPr>
            <a:r>
              <a:rPr lang="en-US" dirty="0" smtClean="0"/>
              <a:t>4 Member Payments Outstanding</a:t>
            </a:r>
            <a:r>
              <a:rPr lang="en-US" dirty="0"/>
              <a:t> </a:t>
            </a:r>
            <a:r>
              <a:rPr lang="en-US" dirty="0" smtClean="0"/>
              <a:t>as of 3/27/16</a:t>
            </a:r>
            <a:endParaRPr lang="en-US" dirty="0"/>
          </a:p>
          <a:p>
            <a:r>
              <a:rPr lang="en-US" sz="2800" dirty="0" smtClean="0"/>
              <a:t>    </a:t>
            </a:r>
            <a:r>
              <a:rPr lang="en-US" sz="2800" dirty="0" smtClean="0">
                <a:solidFill>
                  <a:srgbClr val="FF0000"/>
                </a:solidFill>
              </a:rPr>
              <a:t>Unbalanced</a:t>
            </a:r>
            <a:r>
              <a:rPr lang="en-US" dirty="0" smtClean="0">
                <a:solidFill>
                  <a:srgbClr val="FF0000"/>
                </a:solidFill>
              </a:rPr>
              <a:t> </a:t>
            </a:r>
            <a:r>
              <a:rPr lang="en-US" sz="2800" dirty="0">
                <a:solidFill>
                  <a:srgbClr val="FF0000"/>
                </a:solidFill>
              </a:rPr>
              <a:t>Budget Projected</a:t>
            </a:r>
          </a:p>
        </p:txBody>
      </p:sp>
      <p:cxnSp>
        <p:nvCxnSpPr>
          <p:cNvPr id="6" name="Straight Arrow Connector 5"/>
          <p:cNvCxnSpPr/>
          <p:nvPr/>
        </p:nvCxnSpPr>
        <p:spPr>
          <a:xfrm flipV="1">
            <a:off x="5715000" y="5133975"/>
            <a:ext cx="2362200" cy="1419225"/>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7848600" y="4487839"/>
            <a:ext cx="762000" cy="914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343025"/>
            <a:ext cx="9067800" cy="391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22607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3600" dirty="0" smtClean="0"/>
              <a:t>Other Financial Business/ Other Business</a:t>
            </a:r>
            <a:endParaRPr lang="en-US" sz="3600" dirty="0"/>
          </a:p>
        </p:txBody>
      </p:sp>
      <p:sp>
        <p:nvSpPr>
          <p:cNvPr id="3" name="Content Placeholder 2"/>
          <p:cNvSpPr>
            <a:spLocks noGrp="1"/>
          </p:cNvSpPr>
          <p:nvPr>
            <p:ph idx="1"/>
          </p:nvPr>
        </p:nvSpPr>
        <p:spPr>
          <a:xfrm>
            <a:off x="457200" y="1219200"/>
            <a:ext cx="8229600" cy="5257800"/>
          </a:xfrm>
        </p:spPr>
        <p:txBody>
          <a:bodyPr>
            <a:normAutofit fontScale="92500" lnSpcReduction="20000"/>
          </a:bodyPr>
          <a:lstStyle/>
          <a:p>
            <a:r>
              <a:rPr lang="en-US" sz="2400" dirty="0" smtClean="0"/>
              <a:t>2017 Annual Dues</a:t>
            </a:r>
          </a:p>
          <a:p>
            <a:pPr lvl="1"/>
            <a:r>
              <a:rPr lang="en-US" sz="2400" dirty="0" smtClean="0"/>
              <a:t>Maintenance Contract Increase of approximately $1,000/year</a:t>
            </a:r>
          </a:p>
          <a:p>
            <a:pPr lvl="1"/>
            <a:r>
              <a:rPr lang="en-US" sz="2400" dirty="0" smtClean="0"/>
              <a:t>Inflation</a:t>
            </a:r>
          </a:p>
          <a:p>
            <a:pPr lvl="1"/>
            <a:r>
              <a:rPr lang="en-US" sz="2400" dirty="0" smtClean="0"/>
              <a:t>Final Expenditures will Determine Potential for Dues Increase.    ($110 or $115 Under Consideration)</a:t>
            </a:r>
          </a:p>
          <a:p>
            <a:r>
              <a:rPr lang="en-US" sz="2400" dirty="0" smtClean="0"/>
              <a:t>Rowell House Status</a:t>
            </a:r>
          </a:p>
          <a:p>
            <a:pPr lvl="1"/>
            <a:r>
              <a:rPr lang="en-US" sz="2000" dirty="0" smtClean="0"/>
              <a:t>Foreclosure Recorded in December 2015</a:t>
            </a:r>
          </a:p>
          <a:p>
            <a:pPr lvl="1"/>
            <a:r>
              <a:rPr lang="en-US" sz="2000" dirty="0" smtClean="0"/>
              <a:t>Law prevented collection of any prior year dues / late fees </a:t>
            </a:r>
          </a:p>
          <a:p>
            <a:pPr marL="457200" lvl="1" indent="0">
              <a:buNone/>
            </a:pPr>
            <a:r>
              <a:rPr lang="en-US" sz="2000" dirty="0" smtClean="0"/>
              <a:t>(~ $1000.00)</a:t>
            </a:r>
          </a:p>
          <a:p>
            <a:pPr lvl="1"/>
            <a:r>
              <a:rPr lang="en-US" sz="2000" dirty="0"/>
              <a:t>Deutsche Bank National Trust </a:t>
            </a:r>
            <a:r>
              <a:rPr lang="en-US" sz="2000" dirty="0" smtClean="0"/>
              <a:t>Company now </a:t>
            </a:r>
            <a:r>
              <a:rPr lang="en-US" sz="2000" dirty="0"/>
              <a:t>o</a:t>
            </a:r>
            <a:r>
              <a:rPr lang="en-US" sz="2000" dirty="0" smtClean="0"/>
              <a:t>wns </a:t>
            </a:r>
            <a:r>
              <a:rPr lang="en-US" sz="2000" dirty="0"/>
              <a:t>p</a:t>
            </a:r>
            <a:r>
              <a:rPr lang="en-US" sz="2000" dirty="0" smtClean="0"/>
              <a:t>roperty and has paid 2016 dues</a:t>
            </a:r>
          </a:p>
          <a:p>
            <a:r>
              <a:rPr lang="en-US" sz="2400" dirty="0" smtClean="0"/>
              <a:t>Financial Committee Report</a:t>
            </a:r>
          </a:p>
          <a:p>
            <a:r>
              <a:rPr lang="en-US" sz="2400" dirty="0" smtClean="0"/>
              <a:t>Yard Sale Planning – Members to Discuss Date</a:t>
            </a:r>
          </a:p>
          <a:p>
            <a:r>
              <a:rPr lang="en-US" sz="2400" dirty="0" smtClean="0"/>
              <a:t>Volunteer Acknowledgement</a:t>
            </a:r>
          </a:p>
          <a:p>
            <a:pPr lvl="1"/>
            <a:r>
              <a:rPr lang="en-US" sz="2000" dirty="0" smtClean="0"/>
              <a:t>Tony Bowles – Flags</a:t>
            </a:r>
          </a:p>
          <a:p>
            <a:pPr lvl="1"/>
            <a:r>
              <a:rPr lang="en-US" sz="2100" dirty="0"/>
              <a:t>Pat Bowles,  Gloria Fusco, and Judy Ramsey -  Financial Committee</a:t>
            </a:r>
          </a:p>
          <a:p>
            <a:pPr marL="0" indent="0">
              <a:buNone/>
            </a:pPr>
            <a:endParaRPr lang="en-US" sz="2400" dirty="0" smtClean="0"/>
          </a:p>
          <a:p>
            <a:pPr marL="457200" lvl="1" indent="0">
              <a:buNone/>
            </a:pPr>
            <a:endParaRPr lang="en-US" dirty="0"/>
          </a:p>
        </p:txBody>
      </p:sp>
    </p:spTree>
    <p:extLst>
      <p:ext uri="{BB962C8B-B14F-4D97-AF65-F5344CB8AC3E}">
        <p14:creationId xmlns:p14="http://schemas.microsoft.com/office/powerpoint/2010/main" val="23252397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Unplanned Expenditures</a:t>
            </a:r>
            <a:endParaRPr lang="en-US" dirty="0"/>
          </a:p>
        </p:txBody>
      </p:sp>
      <p:sp>
        <p:nvSpPr>
          <p:cNvPr id="3" name="Content Placeholder 2"/>
          <p:cNvSpPr>
            <a:spLocks noGrp="1"/>
          </p:cNvSpPr>
          <p:nvPr>
            <p:ph idx="1"/>
          </p:nvPr>
        </p:nvSpPr>
        <p:spPr/>
        <p:txBody>
          <a:bodyPr/>
          <a:lstStyle/>
          <a:p>
            <a:r>
              <a:rPr lang="en-US" dirty="0" smtClean="0"/>
              <a:t>Drainage issues:</a:t>
            </a:r>
          </a:p>
          <a:p>
            <a:pPr lvl="1"/>
            <a:r>
              <a:rPr lang="en-US" dirty="0" smtClean="0"/>
              <a:t>Repair of drain on Lot 59, approximately $1,500.</a:t>
            </a:r>
          </a:p>
          <a:p>
            <a:pPr lvl="1"/>
            <a:r>
              <a:rPr lang="en-US" dirty="0" smtClean="0"/>
              <a:t>Drain issue with Lot 18, cost estimate unknown.</a:t>
            </a:r>
          </a:p>
          <a:p>
            <a:pPr lvl="1"/>
            <a:r>
              <a:rPr lang="en-US" dirty="0" smtClean="0"/>
              <a:t>Rip-rap for drains at front estimate, cost estimate unknown.</a:t>
            </a:r>
          </a:p>
          <a:p>
            <a:r>
              <a:rPr lang="en-US" dirty="0" smtClean="0"/>
              <a:t>The Board proposes a one-time special assessment $20 per household to pay for these expenses.</a:t>
            </a:r>
          </a:p>
          <a:p>
            <a:pPr marL="0" indent="0">
              <a:buNone/>
            </a:pPr>
            <a:endParaRPr lang="en-US" dirty="0"/>
          </a:p>
        </p:txBody>
      </p:sp>
    </p:spTree>
    <p:extLst>
      <p:ext uri="{BB962C8B-B14F-4D97-AF65-F5344CB8AC3E}">
        <p14:creationId xmlns:p14="http://schemas.microsoft.com/office/powerpoint/2010/main" val="7653884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Potential Expenditures</a:t>
            </a:r>
            <a:endParaRPr lang="en-US" dirty="0"/>
          </a:p>
        </p:txBody>
      </p:sp>
      <p:sp>
        <p:nvSpPr>
          <p:cNvPr id="3" name="Content Placeholder 2"/>
          <p:cNvSpPr>
            <a:spLocks noGrp="1"/>
          </p:cNvSpPr>
          <p:nvPr>
            <p:ph idx="1"/>
          </p:nvPr>
        </p:nvSpPr>
        <p:spPr/>
        <p:txBody>
          <a:bodyPr/>
          <a:lstStyle/>
          <a:p>
            <a:r>
              <a:rPr lang="en-US" dirty="0" smtClean="0"/>
              <a:t>Re-landscaping front entrance:</a:t>
            </a:r>
          </a:p>
          <a:p>
            <a:pPr lvl="1"/>
            <a:r>
              <a:rPr lang="en-US" dirty="0" smtClean="0"/>
              <a:t>Complete re-landscaping for a cost of $2,170 for landscaping, and an additional $500 for water</a:t>
            </a:r>
          </a:p>
          <a:p>
            <a:pPr lvl="1"/>
            <a:r>
              <a:rPr lang="en-US" dirty="0" smtClean="0"/>
              <a:t>No landscaping.</a:t>
            </a:r>
          </a:p>
          <a:p>
            <a:pPr lvl="1"/>
            <a:r>
              <a:rPr lang="en-US" dirty="0" smtClean="0"/>
              <a:t>Some landscaping – the Association proposes a budget and the contractor provides what he can for that amount.</a:t>
            </a:r>
            <a:endParaRPr lang="en-US" dirty="0"/>
          </a:p>
        </p:txBody>
      </p:sp>
    </p:spTree>
    <p:extLst>
      <p:ext uri="{BB962C8B-B14F-4D97-AF65-F5344CB8AC3E}">
        <p14:creationId xmlns:p14="http://schemas.microsoft.com/office/powerpoint/2010/main" val="36032670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PHIA BOD Nominations</a:t>
            </a:r>
            <a:endParaRPr lang="en-US" dirty="0"/>
          </a:p>
        </p:txBody>
      </p:sp>
      <p:sp>
        <p:nvSpPr>
          <p:cNvPr id="3" name="Content Placeholder 2"/>
          <p:cNvSpPr>
            <a:spLocks noGrp="1"/>
          </p:cNvSpPr>
          <p:nvPr>
            <p:ph idx="1"/>
          </p:nvPr>
        </p:nvSpPr>
        <p:spPr/>
        <p:txBody>
          <a:bodyPr/>
          <a:lstStyle/>
          <a:p>
            <a:r>
              <a:rPr lang="en-US" dirty="0" smtClean="0"/>
              <a:t>The BOD is looking for a minimum of 2 </a:t>
            </a:r>
            <a:r>
              <a:rPr lang="en-US" smtClean="0"/>
              <a:t>new members.</a:t>
            </a:r>
            <a:endParaRPr lang="en-US"/>
          </a:p>
        </p:txBody>
      </p:sp>
    </p:spTree>
    <p:extLst>
      <p:ext uri="{BB962C8B-B14F-4D97-AF65-F5344CB8AC3E}">
        <p14:creationId xmlns:p14="http://schemas.microsoft.com/office/powerpoint/2010/main" val="37688862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2015 BOD </a:t>
            </a:r>
            <a:r>
              <a:rPr lang="en-US" dirty="0" err="1" smtClean="0"/>
              <a:t>Mtg</a:t>
            </a:r>
            <a:r>
              <a:rPr lang="en-US" dirty="0" smtClean="0"/>
              <a:t> Minutes</a:t>
            </a:r>
            <a:endParaRPr lang="en-US" dirty="0"/>
          </a:p>
        </p:txBody>
      </p:sp>
      <p:sp>
        <p:nvSpPr>
          <p:cNvPr id="3" name="Content Placeholder 2"/>
          <p:cNvSpPr>
            <a:spLocks noGrp="1"/>
          </p:cNvSpPr>
          <p:nvPr>
            <p:ph idx="1"/>
          </p:nvPr>
        </p:nvSpPr>
        <p:spPr/>
        <p:txBody>
          <a:bodyPr>
            <a:normAutofit fontScale="85000" lnSpcReduction="10000"/>
          </a:bodyPr>
          <a:lstStyle/>
          <a:p>
            <a:r>
              <a:rPr lang="en-US" sz="2000" dirty="0" smtClean="0"/>
              <a:t>All officers gave reports per the agenda.</a:t>
            </a:r>
          </a:p>
          <a:p>
            <a:r>
              <a:rPr lang="en-US" sz="2000" dirty="0" smtClean="0"/>
              <a:t>Maintenance Contract:</a:t>
            </a:r>
          </a:p>
          <a:p>
            <a:pPr lvl="1"/>
            <a:r>
              <a:rPr lang="en-US" sz="2000" dirty="0" smtClean="0"/>
              <a:t>The use of LED lights was discussed in lieu of solar lighting previously proposed and approved.  Additional concerns over the maintenance of the Solar lighting were discussed and were the main reason for discontinuing the approach.  The BOD will contact Dennis Mara for the use of LED lighting, determine cost and implement.</a:t>
            </a:r>
          </a:p>
          <a:p>
            <a:pPr lvl="2"/>
            <a:r>
              <a:rPr lang="en-US" sz="1600" dirty="0">
                <a:solidFill>
                  <a:srgbClr val="0070C0"/>
                </a:solidFill>
              </a:rPr>
              <a:t>Status:  No action has been taken yet.</a:t>
            </a:r>
          </a:p>
          <a:p>
            <a:r>
              <a:rPr lang="en-US" sz="2000" dirty="0"/>
              <a:t>Member Voting for BOD Expenditures:</a:t>
            </a:r>
          </a:p>
          <a:p>
            <a:pPr lvl="1"/>
            <a:r>
              <a:rPr lang="en-US" sz="2000" dirty="0"/>
              <a:t>Sandblasting front entrance signs</a:t>
            </a:r>
            <a:r>
              <a:rPr lang="en-US" sz="2000" dirty="0" smtClean="0"/>
              <a:t>:  was approved up to the amount of $1250 without further consult from members.  An approved source of the work is required.</a:t>
            </a:r>
          </a:p>
          <a:p>
            <a:pPr lvl="2"/>
            <a:r>
              <a:rPr lang="en-US" sz="1600" dirty="0" smtClean="0">
                <a:solidFill>
                  <a:srgbClr val="0070C0"/>
                </a:solidFill>
              </a:rPr>
              <a:t>Status  Another method of cleaning the entrance was found, for a total cost of $300.</a:t>
            </a:r>
          </a:p>
          <a:p>
            <a:pPr lvl="1"/>
            <a:r>
              <a:rPr lang="en-US" sz="2000" dirty="0" smtClean="0"/>
              <a:t>Front Entrance Flowers:  $500 was approved for planning / planting Bulbs / </a:t>
            </a:r>
            <a:r>
              <a:rPr lang="en-US" sz="2000" dirty="0" err="1" smtClean="0"/>
              <a:t>Hostas</a:t>
            </a:r>
            <a:r>
              <a:rPr lang="en-US" sz="2000" dirty="0" smtClean="0"/>
              <a:t> or other flowers.  The BOD will consult Dennis Mara.</a:t>
            </a:r>
          </a:p>
          <a:p>
            <a:pPr lvl="2"/>
            <a:r>
              <a:rPr lang="en-US" sz="1600" dirty="0" smtClean="0">
                <a:solidFill>
                  <a:srgbClr val="0070C0"/>
                </a:solidFill>
              </a:rPr>
              <a:t>Status:  $500 was not enough money for supplies/labor to make a marked difference to the appearance of the front entrance.  Also, adding bulbs without a formal landscaping plan would be impractical.  Additionally, funds were needed for repair of the drain on Lot 59.</a:t>
            </a:r>
          </a:p>
          <a:p>
            <a:pPr marL="457200" lvl="1" indent="0">
              <a:buNone/>
            </a:pPr>
            <a:endParaRPr lang="en-US" sz="2000" dirty="0"/>
          </a:p>
        </p:txBody>
      </p:sp>
    </p:spTree>
    <p:extLst>
      <p:ext uri="{BB962C8B-B14F-4D97-AF65-F5344CB8AC3E}">
        <p14:creationId xmlns:p14="http://schemas.microsoft.com/office/powerpoint/2010/main" val="9101997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2015 BOD </a:t>
            </a:r>
            <a:r>
              <a:rPr lang="en-US" dirty="0" err="1"/>
              <a:t>Mtg</a:t>
            </a:r>
            <a:r>
              <a:rPr lang="en-US" dirty="0"/>
              <a:t> Minutes</a:t>
            </a:r>
          </a:p>
        </p:txBody>
      </p:sp>
      <p:sp>
        <p:nvSpPr>
          <p:cNvPr id="3" name="Content Placeholder 2"/>
          <p:cNvSpPr>
            <a:spLocks noGrp="1"/>
          </p:cNvSpPr>
          <p:nvPr>
            <p:ph idx="1"/>
          </p:nvPr>
        </p:nvSpPr>
        <p:spPr/>
        <p:txBody>
          <a:bodyPr>
            <a:normAutofit/>
          </a:bodyPr>
          <a:lstStyle/>
          <a:p>
            <a:r>
              <a:rPr lang="en-US" sz="2000" dirty="0"/>
              <a:t>Member Voting for BOD </a:t>
            </a:r>
            <a:r>
              <a:rPr lang="en-US" sz="2000" dirty="0" smtClean="0"/>
              <a:t>Expenditures (continued):</a:t>
            </a:r>
          </a:p>
          <a:p>
            <a:pPr lvl="1"/>
            <a:r>
              <a:rPr lang="en-US" sz="1600" dirty="0" smtClean="0"/>
              <a:t>Rip Rap at the end of Pastor Court was approved.</a:t>
            </a:r>
          </a:p>
          <a:p>
            <a:pPr lvl="1"/>
            <a:r>
              <a:rPr lang="en-US" sz="1600" dirty="0" smtClean="0"/>
              <a:t>Tree replacement was approved upon need ( up to 2 trees and stump grindings)</a:t>
            </a:r>
          </a:p>
          <a:p>
            <a:pPr lvl="1"/>
            <a:r>
              <a:rPr lang="en-US" sz="1600" dirty="0" smtClean="0"/>
              <a:t>Mosquito Spraying was unanimously disapproved.</a:t>
            </a:r>
          </a:p>
          <a:p>
            <a:pPr lvl="1"/>
            <a:r>
              <a:rPr lang="en-US" sz="1600" dirty="0" smtClean="0"/>
              <a:t>Advertising for the community yard sale was approved ( May 16</a:t>
            </a:r>
            <a:r>
              <a:rPr lang="en-US" sz="1600" baseline="30000" dirty="0" smtClean="0"/>
              <a:t>th</a:t>
            </a:r>
            <a:r>
              <a:rPr lang="en-US" sz="1600" dirty="0" smtClean="0"/>
              <a:t> , Jun 6</a:t>
            </a:r>
            <a:r>
              <a:rPr lang="en-US" sz="1600" baseline="30000" dirty="0" smtClean="0"/>
              <a:t>th</a:t>
            </a:r>
            <a:r>
              <a:rPr lang="en-US" sz="1600" dirty="0" smtClean="0"/>
              <a:t> rain out date)</a:t>
            </a:r>
          </a:p>
          <a:p>
            <a:r>
              <a:rPr lang="en-US" sz="2000" dirty="0" smtClean="0"/>
              <a:t>BOD Nominations</a:t>
            </a:r>
          </a:p>
          <a:p>
            <a:pPr lvl="1"/>
            <a:r>
              <a:rPr lang="en-US" sz="1600" dirty="0" smtClean="0"/>
              <a:t>All existing BOD members were voted back in unanimously.</a:t>
            </a:r>
          </a:p>
          <a:p>
            <a:pPr lvl="1"/>
            <a:r>
              <a:rPr lang="en-US" sz="1600" dirty="0" smtClean="0"/>
              <a:t>One BOD member will be resigning for health reasons</a:t>
            </a:r>
            <a:endParaRPr lang="en-US" sz="2000" dirty="0" smtClean="0"/>
          </a:p>
          <a:p>
            <a:pPr marL="0" indent="0">
              <a:buNone/>
            </a:pPr>
            <a:r>
              <a:rPr lang="en-US" sz="2000" dirty="0" smtClean="0"/>
              <a:t>Attendance:  16 Members were present at the meeting ( including the BOD).   7 proxy votes were recorded.</a:t>
            </a:r>
            <a:endParaRPr lang="en-US" sz="2000" dirty="0"/>
          </a:p>
        </p:txBody>
      </p:sp>
    </p:spTree>
    <p:extLst>
      <p:ext uri="{BB962C8B-B14F-4D97-AF65-F5344CB8AC3E}">
        <p14:creationId xmlns:p14="http://schemas.microsoft.com/office/powerpoint/2010/main" val="36313041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Drainage at 39305 Persimmon Creek Rd</a:t>
            </a:r>
            <a:endParaRPr lang="en-US" sz="3600" dirty="0"/>
          </a:p>
        </p:txBody>
      </p:sp>
      <p:sp>
        <p:nvSpPr>
          <p:cNvPr id="3" name="Content Placeholder 2"/>
          <p:cNvSpPr>
            <a:spLocks noGrp="1"/>
          </p:cNvSpPr>
          <p:nvPr>
            <p:ph idx="1"/>
          </p:nvPr>
        </p:nvSpPr>
        <p:spPr>
          <a:xfrm>
            <a:off x="4572000" y="1219200"/>
            <a:ext cx="4343400" cy="4953000"/>
          </a:xfrm>
        </p:spPr>
        <p:txBody>
          <a:bodyPr>
            <a:normAutofit/>
          </a:bodyPr>
          <a:lstStyle/>
          <a:p>
            <a:r>
              <a:rPr lang="en-US" sz="2800" dirty="0" smtClean="0"/>
              <a:t>Contractor:  Tennyson </a:t>
            </a:r>
          </a:p>
          <a:p>
            <a:r>
              <a:rPr lang="en-US" sz="2800" dirty="0" smtClean="0"/>
              <a:t>Scope of Work:  Sinkhole was due to tear in the filter lining (vs. a break in the water pipe).  The tear was repaired, hole filled, and ground reseeded with grass.</a:t>
            </a:r>
          </a:p>
          <a:p>
            <a:r>
              <a:rPr lang="en-US" sz="2800" dirty="0" smtClean="0"/>
              <a:t>Cost:  $1500.00??</a:t>
            </a:r>
            <a:endParaRPr lang="en-US" sz="2800" dirty="0"/>
          </a:p>
        </p:txBody>
      </p:sp>
      <p:pic>
        <p:nvPicPr>
          <p:cNvPr id="1026" name="Picture 2" descr="C:\Users\LisaLT\Documents\Persimmon Hills\Drain Pictures 2016\image5.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9573" y="1676400"/>
            <a:ext cx="3124200" cy="23622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LisaLT\Documents\Persimmon Hills\Drain Pictures 2016\image7.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200" y="4191000"/>
            <a:ext cx="3505200" cy="2628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60251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1143000"/>
          </a:xfrm>
        </p:spPr>
        <p:txBody>
          <a:bodyPr>
            <a:normAutofit/>
          </a:bodyPr>
          <a:lstStyle/>
          <a:p>
            <a:r>
              <a:rPr lang="en-US" sz="3200" dirty="0" smtClean="0"/>
              <a:t>Minutes from the 4/22/14 </a:t>
            </a:r>
            <a:br>
              <a:rPr lang="en-US" sz="3200" dirty="0" smtClean="0"/>
            </a:br>
            <a:r>
              <a:rPr lang="en-US" sz="3200" dirty="0" smtClean="0"/>
              <a:t>Annual Meeting</a:t>
            </a:r>
            <a:endParaRPr lang="en-US" sz="3200" dirty="0"/>
          </a:p>
        </p:txBody>
      </p:sp>
      <p:sp>
        <p:nvSpPr>
          <p:cNvPr id="4" name="Content Placeholder 3"/>
          <p:cNvSpPr>
            <a:spLocks noGrp="1"/>
          </p:cNvSpPr>
          <p:nvPr>
            <p:ph idx="1"/>
          </p:nvPr>
        </p:nvSpPr>
        <p:spPr>
          <a:xfrm>
            <a:off x="457200" y="1295400"/>
            <a:ext cx="8229600" cy="4525963"/>
          </a:xfrm>
        </p:spPr>
        <p:txBody>
          <a:bodyPr>
            <a:normAutofit/>
          </a:bodyPr>
          <a:lstStyle/>
          <a:p>
            <a:r>
              <a:rPr lang="en-US" sz="2000" dirty="0" smtClean="0"/>
              <a:t>The 2013 Annual meeting minutes were reviewed. No questions / comments were received.</a:t>
            </a:r>
          </a:p>
          <a:p>
            <a:r>
              <a:rPr lang="en-US" sz="2000" dirty="0" smtClean="0"/>
              <a:t>Accomplishments from 2013 were reviewed.  Mitigation of community concerns regarding the Rowell house were included , although this activity occurred in 2014.</a:t>
            </a:r>
          </a:p>
          <a:p>
            <a:r>
              <a:rPr lang="en-US" sz="2000" dirty="0" smtClean="0"/>
              <a:t>An overview of the storm drain repair completed by the Santana residence along Persimmon Creek Road was provided.  Mr. Santana expressed concerns that the repairs were not conducted to required specifications.</a:t>
            </a:r>
          </a:p>
          <a:p>
            <a:pPr lvl="1"/>
            <a:r>
              <a:rPr lang="en-US" sz="1600" dirty="0" smtClean="0"/>
              <a:t>The BOD recorded an action to research specifications from the county and determine if further improvements were required.</a:t>
            </a:r>
          </a:p>
          <a:p>
            <a:pPr lvl="2"/>
            <a:r>
              <a:rPr lang="en-US" sz="1200" dirty="0" smtClean="0"/>
              <a:t>Result:  Specifications were discussed with the county and there were no apparent concerns for the storm drain.  All drains were surveyed by the county and deemed to be in good condition.</a:t>
            </a:r>
          </a:p>
          <a:p>
            <a:endParaRPr lang="en-US" sz="2000" dirty="0" smtClean="0"/>
          </a:p>
          <a:p>
            <a:endParaRPr lang="en-US" sz="2000" dirty="0" smtClean="0"/>
          </a:p>
          <a:p>
            <a:endParaRPr lang="en-US" sz="2000" dirty="0"/>
          </a:p>
        </p:txBody>
      </p:sp>
    </p:spTree>
    <p:extLst>
      <p:ext uri="{BB962C8B-B14F-4D97-AF65-F5344CB8AC3E}">
        <p14:creationId xmlns:p14="http://schemas.microsoft.com/office/powerpoint/2010/main" val="30700899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pPr algn="ctr"/>
            <a:r>
              <a:rPr lang="en-US" sz="3600" dirty="0" smtClean="0"/>
              <a:t>2016 Landscaping Contract</a:t>
            </a:r>
            <a:endParaRPr lang="en-US" sz="3600" dirty="0"/>
          </a:p>
        </p:txBody>
      </p:sp>
      <p:sp>
        <p:nvSpPr>
          <p:cNvPr id="3" name="Content Placeholder 2"/>
          <p:cNvSpPr>
            <a:spLocks noGrp="1"/>
          </p:cNvSpPr>
          <p:nvPr>
            <p:ph idx="1"/>
          </p:nvPr>
        </p:nvSpPr>
        <p:spPr>
          <a:xfrm>
            <a:off x="457200" y="1066800"/>
            <a:ext cx="7543800" cy="3810000"/>
          </a:xfrm>
        </p:spPr>
        <p:txBody>
          <a:bodyPr>
            <a:normAutofit fontScale="77500" lnSpcReduction="20000"/>
          </a:bodyPr>
          <a:lstStyle/>
          <a:p>
            <a:r>
              <a:rPr lang="en-US" dirty="0" smtClean="0"/>
              <a:t>Contacted 4 sources for bids:</a:t>
            </a:r>
          </a:p>
          <a:p>
            <a:pPr lvl="1"/>
            <a:r>
              <a:rPr lang="en-US" dirty="0" smtClean="0"/>
              <a:t>Company that had contract before My3Sons</a:t>
            </a:r>
          </a:p>
          <a:p>
            <a:pPr lvl="1"/>
            <a:r>
              <a:rPr lang="en-US" dirty="0" smtClean="0"/>
              <a:t>Company that does landscaping for Ben Oaks</a:t>
            </a:r>
          </a:p>
          <a:p>
            <a:pPr lvl="1"/>
            <a:r>
              <a:rPr lang="en-US" dirty="0" smtClean="0"/>
              <a:t>Company that does landscaping for Academy Hills and Chestnut Hills housing developments</a:t>
            </a:r>
          </a:p>
          <a:p>
            <a:pPr lvl="1"/>
            <a:r>
              <a:rPr lang="en-US" dirty="0" smtClean="0"/>
              <a:t>Company pulled out of the phone book </a:t>
            </a:r>
            <a:endParaRPr lang="en-US" dirty="0"/>
          </a:p>
          <a:p>
            <a:r>
              <a:rPr lang="en-US" dirty="0" smtClean="0"/>
              <a:t>Results:</a:t>
            </a:r>
          </a:p>
          <a:p>
            <a:pPr lvl="1"/>
            <a:r>
              <a:rPr lang="en-US" dirty="0" smtClean="0"/>
              <a:t>First company did not bid</a:t>
            </a:r>
          </a:p>
          <a:p>
            <a:pPr lvl="1"/>
            <a:r>
              <a:rPr lang="en-US" dirty="0" smtClean="0"/>
              <a:t>Second company did not return phone calls until after contract let</a:t>
            </a:r>
          </a:p>
          <a:p>
            <a:pPr lvl="1"/>
            <a:r>
              <a:rPr lang="en-US" dirty="0" smtClean="0"/>
              <a:t>Bids from other 2 companies</a:t>
            </a:r>
          </a:p>
        </p:txBody>
      </p:sp>
      <p:graphicFrame>
        <p:nvGraphicFramePr>
          <p:cNvPr id="6" name="Table 5"/>
          <p:cNvGraphicFramePr>
            <a:graphicFrameLocks noGrp="1"/>
          </p:cNvGraphicFramePr>
          <p:nvPr>
            <p:extLst>
              <p:ext uri="{D42A27DB-BD31-4B8C-83A1-F6EECF244321}">
                <p14:modId xmlns:p14="http://schemas.microsoft.com/office/powerpoint/2010/main" val="2426544024"/>
              </p:ext>
            </p:extLst>
          </p:nvPr>
        </p:nvGraphicFramePr>
        <p:xfrm>
          <a:off x="1219200" y="4876800"/>
          <a:ext cx="7162800" cy="1864360"/>
        </p:xfrm>
        <a:graphic>
          <a:graphicData uri="http://schemas.openxmlformats.org/drawingml/2006/table">
            <a:tbl>
              <a:tblPr firstRow="1" bandRow="1">
                <a:tableStyleId>{5C22544A-7EE6-4342-B048-85BDC9FD1C3A}</a:tableStyleId>
              </a:tblPr>
              <a:tblGrid>
                <a:gridCol w="2387600"/>
                <a:gridCol w="2387600"/>
                <a:gridCol w="2387600"/>
              </a:tblGrid>
              <a:tr h="381000">
                <a:tc>
                  <a:txBody>
                    <a:bodyPr/>
                    <a:lstStyle/>
                    <a:p>
                      <a:endParaRPr lang="en-US" dirty="0"/>
                    </a:p>
                  </a:txBody>
                  <a:tcPr/>
                </a:tc>
                <a:tc>
                  <a:txBody>
                    <a:bodyPr/>
                    <a:lstStyle/>
                    <a:p>
                      <a:r>
                        <a:rPr lang="en-US" dirty="0" smtClean="0"/>
                        <a:t>Buddy B’s</a:t>
                      </a:r>
                      <a:endParaRPr lang="en-US" dirty="0"/>
                    </a:p>
                  </a:txBody>
                  <a:tcPr/>
                </a:tc>
                <a:tc>
                  <a:txBody>
                    <a:bodyPr/>
                    <a:lstStyle/>
                    <a:p>
                      <a:r>
                        <a:rPr lang="en-US" dirty="0" smtClean="0"/>
                        <a:t>Custom Landscaping</a:t>
                      </a:r>
                      <a:endParaRPr lang="en-US" dirty="0"/>
                    </a:p>
                  </a:txBody>
                  <a:tcPr/>
                </a:tc>
              </a:tr>
              <a:tr h="370840">
                <a:tc>
                  <a:txBody>
                    <a:bodyPr/>
                    <a:lstStyle/>
                    <a:p>
                      <a:r>
                        <a:rPr lang="en-US" dirty="0" smtClean="0"/>
                        <a:t>Maintain</a:t>
                      </a:r>
                      <a:r>
                        <a:rPr lang="en-US" baseline="0" dirty="0" smtClean="0"/>
                        <a:t> Entrance</a:t>
                      </a:r>
                      <a:endParaRPr lang="en-US" dirty="0"/>
                    </a:p>
                  </a:txBody>
                  <a:tcPr/>
                </a:tc>
                <a:tc>
                  <a:txBody>
                    <a:bodyPr/>
                    <a:lstStyle/>
                    <a:p>
                      <a:r>
                        <a:rPr lang="en-US" dirty="0" smtClean="0"/>
                        <a:t>$4450.00</a:t>
                      </a:r>
                      <a:endParaRPr lang="en-US" dirty="0"/>
                    </a:p>
                  </a:txBody>
                  <a:tcPr/>
                </a:tc>
                <a:tc>
                  <a:txBody>
                    <a:bodyPr/>
                    <a:lstStyle/>
                    <a:p>
                      <a:r>
                        <a:rPr lang="en-US" dirty="0" smtClean="0"/>
                        <a:t>$10150.00</a:t>
                      </a:r>
                      <a:endParaRPr lang="en-US" dirty="0"/>
                    </a:p>
                  </a:txBody>
                  <a:tcPr/>
                </a:tc>
              </a:tr>
              <a:tr h="370840">
                <a:tc>
                  <a:txBody>
                    <a:bodyPr/>
                    <a:lstStyle/>
                    <a:p>
                      <a:r>
                        <a:rPr lang="en-US" dirty="0" smtClean="0"/>
                        <a:t>Tree Replacement</a:t>
                      </a:r>
                      <a:endParaRPr lang="en-US" dirty="0"/>
                    </a:p>
                  </a:txBody>
                  <a:tcPr/>
                </a:tc>
                <a:tc>
                  <a:txBody>
                    <a:bodyPr/>
                    <a:lstStyle/>
                    <a:p>
                      <a:r>
                        <a:rPr lang="en-US" dirty="0" smtClean="0"/>
                        <a:t>$1020.00</a:t>
                      </a:r>
                      <a:endParaRPr lang="en-US" dirty="0"/>
                    </a:p>
                  </a:txBody>
                  <a:tcPr/>
                </a:tc>
                <a:tc>
                  <a:txBody>
                    <a:bodyPr/>
                    <a:lstStyle/>
                    <a:p>
                      <a:r>
                        <a:rPr lang="en-US" dirty="0" smtClean="0"/>
                        <a:t>$1520.00</a:t>
                      </a:r>
                      <a:endParaRPr lang="en-US" dirty="0"/>
                    </a:p>
                  </a:txBody>
                  <a:tcPr/>
                </a:tc>
              </a:tr>
              <a:tr h="370840">
                <a:tc>
                  <a:txBody>
                    <a:bodyPr/>
                    <a:lstStyle/>
                    <a:p>
                      <a:r>
                        <a:rPr lang="en-US" dirty="0" smtClean="0"/>
                        <a:t>Landscaping</a:t>
                      </a:r>
                      <a:endParaRPr lang="en-US" dirty="0"/>
                    </a:p>
                  </a:txBody>
                  <a:tcPr/>
                </a:tc>
                <a:tc>
                  <a:txBody>
                    <a:bodyPr/>
                    <a:lstStyle/>
                    <a:p>
                      <a:r>
                        <a:rPr lang="en-US" dirty="0" smtClean="0"/>
                        <a:t>$2170.00</a:t>
                      </a:r>
                      <a:endParaRPr lang="en-US" dirty="0"/>
                    </a:p>
                  </a:txBody>
                  <a:tcPr/>
                </a:tc>
                <a:tc>
                  <a:txBody>
                    <a:bodyPr/>
                    <a:lstStyle/>
                    <a:p>
                      <a:r>
                        <a:rPr lang="en-US" dirty="0" smtClean="0"/>
                        <a:t>~$1700.00</a:t>
                      </a:r>
                      <a:endParaRPr lang="en-US" dirty="0"/>
                    </a:p>
                  </a:txBody>
                  <a:tcPr/>
                </a:tc>
              </a:tr>
              <a:tr h="370840">
                <a:tc>
                  <a:txBody>
                    <a:bodyPr/>
                    <a:lstStyle/>
                    <a:p>
                      <a:r>
                        <a:rPr lang="en-US" dirty="0" smtClean="0"/>
                        <a:t>Total</a:t>
                      </a:r>
                      <a:endParaRPr lang="en-US" dirty="0"/>
                    </a:p>
                  </a:txBody>
                  <a:tcPr/>
                </a:tc>
                <a:tc>
                  <a:txBody>
                    <a:bodyPr/>
                    <a:lstStyle/>
                    <a:p>
                      <a:r>
                        <a:rPr lang="en-US" dirty="0" smtClean="0"/>
                        <a:t>$7640.00</a:t>
                      </a:r>
                      <a:endParaRPr lang="en-US" dirty="0"/>
                    </a:p>
                  </a:txBody>
                  <a:tcPr/>
                </a:tc>
                <a:tc>
                  <a:txBody>
                    <a:bodyPr/>
                    <a:lstStyle/>
                    <a:p>
                      <a:r>
                        <a:rPr lang="en-US" dirty="0" smtClean="0"/>
                        <a:t>$13470.00</a:t>
                      </a:r>
                      <a:endParaRPr lang="en-US" dirty="0"/>
                    </a:p>
                  </a:txBody>
                  <a:tcPr/>
                </a:tc>
              </a:tr>
            </a:tbl>
          </a:graphicData>
        </a:graphic>
      </p:graphicFrame>
      <p:sp>
        <p:nvSpPr>
          <p:cNvPr id="7" name="Oval 6"/>
          <p:cNvSpPr/>
          <p:nvPr/>
        </p:nvSpPr>
        <p:spPr>
          <a:xfrm>
            <a:off x="3124200" y="4572000"/>
            <a:ext cx="2057400" cy="2438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734967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2016 Landscaping Contract</a:t>
            </a:r>
          </a:p>
        </p:txBody>
      </p:sp>
      <p:sp>
        <p:nvSpPr>
          <p:cNvPr id="3" name="Content Placeholder 2"/>
          <p:cNvSpPr>
            <a:spLocks noGrp="1"/>
          </p:cNvSpPr>
          <p:nvPr>
            <p:ph idx="1"/>
          </p:nvPr>
        </p:nvSpPr>
        <p:spPr>
          <a:xfrm>
            <a:off x="457200" y="1600200"/>
            <a:ext cx="8229600" cy="5105400"/>
          </a:xfrm>
        </p:spPr>
        <p:txBody>
          <a:bodyPr>
            <a:normAutofit fontScale="92500"/>
          </a:bodyPr>
          <a:lstStyle/>
          <a:p>
            <a:r>
              <a:rPr lang="en-US" dirty="0" smtClean="0"/>
              <a:t>Landscaping –</a:t>
            </a:r>
          </a:p>
          <a:p>
            <a:pPr lvl="1"/>
            <a:r>
              <a:rPr lang="en-US" dirty="0" smtClean="0"/>
              <a:t>Proposed cost for landscaping would include removing some old plants, adding new plants and bulbs as required.</a:t>
            </a:r>
          </a:p>
          <a:p>
            <a:pPr lvl="1"/>
            <a:r>
              <a:rPr lang="en-US" dirty="0" smtClean="0"/>
              <a:t>Some means of watering would be required for at least one year –</a:t>
            </a:r>
          </a:p>
          <a:p>
            <a:pPr lvl="2"/>
            <a:r>
              <a:rPr lang="en-US" dirty="0" smtClean="0"/>
              <a:t>Option 1 – METCOM, $1,000 deposit for meter, $250 for 60 days, plus water.</a:t>
            </a:r>
          </a:p>
          <a:p>
            <a:pPr lvl="2"/>
            <a:r>
              <a:rPr lang="en-US" dirty="0" smtClean="0"/>
              <a:t>Option 2 – METCOM, $1,000 deposit for meter, $520/year for 3 years, plus water.</a:t>
            </a:r>
          </a:p>
          <a:p>
            <a:pPr lvl="2"/>
            <a:r>
              <a:rPr lang="en-US" dirty="0" smtClean="0"/>
              <a:t>Option 3 – Buddy B’s has a water truck and water, as needed, for $80 a trip.  He estimates 5 trips the first year.</a:t>
            </a:r>
            <a:endParaRPr lang="en-US" dirty="0"/>
          </a:p>
        </p:txBody>
      </p:sp>
    </p:spTree>
    <p:extLst>
      <p:ext uri="{BB962C8B-B14F-4D97-AF65-F5344CB8AC3E}">
        <p14:creationId xmlns:p14="http://schemas.microsoft.com/office/powerpoint/2010/main" val="22839241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Dues Policy / Due Date </a:t>
            </a:r>
            <a:br>
              <a:rPr lang="en-US" sz="3600" dirty="0" smtClean="0"/>
            </a:br>
            <a:r>
              <a:rPr lang="en-US" sz="3600" dirty="0" smtClean="0"/>
              <a:t> 2016 Annual Assessment ($105.00)</a:t>
            </a:r>
            <a:endParaRPr lang="en-US" sz="3600" dirty="0"/>
          </a:p>
        </p:txBody>
      </p:sp>
      <p:sp>
        <p:nvSpPr>
          <p:cNvPr id="3" name="Content Placeholder 2"/>
          <p:cNvSpPr>
            <a:spLocks noGrp="1"/>
          </p:cNvSpPr>
          <p:nvPr>
            <p:ph idx="1"/>
          </p:nvPr>
        </p:nvSpPr>
        <p:spPr>
          <a:xfrm>
            <a:off x="457200" y="1447800"/>
            <a:ext cx="8229600" cy="4953000"/>
          </a:xfrm>
        </p:spPr>
        <p:txBody>
          <a:bodyPr>
            <a:normAutofit/>
          </a:bodyPr>
          <a:lstStyle/>
          <a:p>
            <a:r>
              <a:rPr lang="en-US" sz="2000" dirty="0" smtClean="0"/>
              <a:t>Annual Dues </a:t>
            </a:r>
          </a:p>
          <a:p>
            <a:pPr lvl="1"/>
            <a:r>
              <a:rPr lang="en-US" sz="2000" dirty="0" smtClean="0"/>
              <a:t>Statements mailed out ~ 1 Dec every year.</a:t>
            </a:r>
          </a:p>
          <a:p>
            <a:pPr lvl="1"/>
            <a:r>
              <a:rPr lang="en-US" sz="2000" dirty="0" smtClean="0"/>
              <a:t>Due Date: January 31</a:t>
            </a:r>
            <a:r>
              <a:rPr lang="en-US" sz="2000" baseline="30000" dirty="0" smtClean="0"/>
              <a:t>st</a:t>
            </a:r>
            <a:r>
              <a:rPr lang="en-US" sz="2000" dirty="0" smtClean="0"/>
              <a:t> of the New Year</a:t>
            </a:r>
          </a:p>
          <a:p>
            <a:pPr lvl="1"/>
            <a:r>
              <a:rPr lang="en-US" sz="2000" dirty="0" smtClean="0"/>
              <a:t>Payment due date / amount communicated through out year. </a:t>
            </a:r>
          </a:p>
          <a:p>
            <a:pPr lvl="1"/>
            <a:r>
              <a:rPr lang="en-US" sz="2000" dirty="0" smtClean="0"/>
              <a:t>Payment Late Fees Begin February 15 </a:t>
            </a:r>
          </a:p>
          <a:p>
            <a:pPr lvl="2"/>
            <a:r>
              <a:rPr lang="en-US" sz="2000" dirty="0" smtClean="0"/>
              <a:t>$15.00 + 4.7 Cents per day ( 18% Annum)</a:t>
            </a:r>
          </a:p>
          <a:p>
            <a:pPr lvl="1"/>
            <a:r>
              <a:rPr lang="en-US" sz="2000" dirty="0" smtClean="0"/>
              <a:t>Late fee notice and payment reminder mailed out ~ 2 weeks after February 15.</a:t>
            </a:r>
          </a:p>
          <a:p>
            <a:pPr lvl="2"/>
            <a:r>
              <a:rPr lang="en-US" sz="2000" dirty="0" smtClean="0"/>
              <a:t>15 days to respond.  If no response, Demand letter sent from resident agent ( Attorney Fees added to Account at rate of $200 / </a:t>
            </a:r>
            <a:r>
              <a:rPr lang="en-US" sz="2000" dirty="0" err="1" smtClean="0"/>
              <a:t>hr</a:t>
            </a:r>
            <a:r>
              <a:rPr lang="en-US" sz="2000" dirty="0" smtClean="0"/>
              <a:t> for any work related to each individual account)</a:t>
            </a:r>
          </a:p>
          <a:p>
            <a:pPr lvl="2"/>
            <a:r>
              <a:rPr lang="en-US" sz="2000" dirty="0" smtClean="0"/>
              <a:t> If no response to demand letter, claim filed in court.</a:t>
            </a:r>
            <a:endParaRPr lang="en-US" sz="2000" dirty="0"/>
          </a:p>
        </p:txBody>
      </p:sp>
      <p:sp>
        <p:nvSpPr>
          <p:cNvPr id="4" name="TextBox 3"/>
          <p:cNvSpPr txBox="1"/>
          <p:nvPr/>
        </p:nvSpPr>
        <p:spPr>
          <a:xfrm>
            <a:off x="440499" y="5832901"/>
            <a:ext cx="8229600" cy="646331"/>
          </a:xfrm>
          <a:prstGeom prst="rect">
            <a:avLst/>
          </a:prstGeom>
          <a:noFill/>
        </p:spPr>
        <p:txBody>
          <a:bodyPr wrap="square" rtlCol="0">
            <a:spAutoFit/>
          </a:bodyPr>
          <a:lstStyle/>
          <a:p>
            <a:r>
              <a:rPr lang="en-US" dirty="0" smtClean="0">
                <a:solidFill>
                  <a:srgbClr val="0070C0"/>
                </a:solidFill>
              </a:rPr>
              <a:t>The Payment Schedule has been the same since for at least 4 years now.  No changes are planned.</a:t>
            </a:r>
            <a:endParaRPr lang="en-US" dirty="0">
              <a:solidFill>
                <a:srgbClr val="0070C0"/>
              </a:solidFill>
            </a:endParaRPr>
          </a:p>
        </p:txBody>
      </p:sp>
    </p:spTree>
    <p:extLst>
      <p:ext uri="{BB962C8B-B14F-4D97-AF65-F5344CB8AC3E}">
        <p14:creationId xmlns:p14="http://schemas.microsoft.com/office/powerpoint/2010/main" val="5024803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Referral List for Website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At suggestion of Candace Patterson, a referral list was established on the website.  </a:t>
            </a:r>
          </a:p>
          <a:p>
            <a:pPr lvl="1"/>
            <a:r>
              <a:rPr lang="en-US" dirty="0" smtClean="0"/>
              <a:t>If a home owner wants to suggest someone for the list (i.e., painter, landscaping, handyman, babysitter), they just need forward the information to </a:t>
            </a:r>
            <a:r>
              <a:rPr lang="en-US" dirty="0" smtClean="0">
                <a:hlinkClick r:id="rId2"/>
              </a:rPr>
              <a:t>persimmon_hills@yahoo.com</a:t>
            </a:r>
            <a:r>
              <a:rPr lang="en-US" dirty="0" smtClean="0"/>
              <a:t> and they will be included.</a:t>
            </a:r>
          </a:p>
          <a:p>
            <a:pPr lvl="1"/>
            <a:r>
              <a:rPr lang="en-US" dirty="0" smtClean="0"/>
              <a:t>If a home owner is looking for someone to do a specific job that isn’t already listed on the referral list, forward an e-mail stating the type of work required, and it will be circulated throughout the Association to an effort to find a referral.</a:t>
            </a:r>
            <a:endParaRPr lang="en-US" dirty="0"/>
          </a:p>
        </p:txBody>
      </p:sp>
    </p:spTree>
    <p:extLst>
      <p:ext uri="{BB962C8B-B14F-4D97-AF65-F5344CB8AC3E}">
        <p14:creationId xmlns:p14="http://schemas.microsoft.com/office/powerpoint/2010/main" val="40576502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319</TotalTime>
  <Words>1446</Words>
  <Application>Microsoft Office PowerPoint</Application>
  <PresentationFormat>On-screen Show (4:3)</PresentationFormat>
  <Paragraphs>166</Paragraphs>
  <Slides>18</Slides>
  <Notes>1</Notes>
  <HiddenSlides>1</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2016 Annual Meeting Agenda</vt:lpstr>
      <vt:lpstr>2015 BOD Mtg Minutes</vt:lpstr>
      <vt:lpstr>2015 BOD Mtg Minutes</vt:lpstr>
      <vt:lpstr>Drainage at 39305 Persimmon Creek Rd</vt:lpstr>
      <vt:lpstr>Minutes from the 4/22/14  Annual Meeting</vt:lpstr>
      <vt:lpstr>2016 Landscaping Contract</vt:lpstr>
      <vt:lpstr>2016 Landscaping Contract</vt:lpstr>
      <vt:lpstr>Dues Policy / Due Date   2016 Annual Assessment ($105.00)</vt:lpstr>
      <vt:lpstr>Referral List for Website</vt:lpstr>
      <vt:lpstr>BOD Membership Request</vt:lpstr>
      <vt:lpstr>PowerPoint Presentation</vt:lpstr>
      <vt:lpstr>PowerPoint Presentation</vt:lpstr>
      <vt:lpstr>2015 Expenditures</vt:lpstr>
      <vt:lpstr>2016 Projected Expenditures</vt:lpstr>
      <vt:lpstr>Other Financial Business/ Other Business</vt:lpstr>
      <vt:lpstr>Unplanned Expenditures</vt:lpstr>
      <vt:lpstr>Potential Expenditures</vt:lpstr>
      <vt:lpstr>PHIA BOD Nominations</vt:lpstr>
    </vt:vector>
  </TitlesOfParts>
  <Company>NMCI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joan.devlin</dc:creator>
  <cp:lastModifiedBy>Joan Devlin</cp:lastModifiedBy>
  <cp:revision>63</cp:revision>
  <dcterms:created xsi:type="dcterms:W3CDTF">2013-02-19T18:18:09Z</dcterms:created>
  <dcterms:modified xsi:type="dcterms:W3CDTF">2016-04-08T19:49:28Z</dcterms:modified>
</cp:coreProperties>
</file>