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9" r:id="rId2"/>
    <p:sldId id="271" r:id="rId3"/>
    <p:sldId id="272" r:id="rId4"/>
    <p:sldId id="260" r:id="rId5"/>
    <p:sldId id="274" r:id="rId6"/>
    <p:sldId id="275" r:id="rId7"/>
    <p:sldId id="256" r:id="rId8"/>
    <p:sldId id="278" r:id="rId9"/>
    <p:sldId id="258" r:id="rId10"/>
    <p:sldId id="277" r:id="rId11"/>
    <p:sldId id="276" r:id="rId12"/>
    <p:sldId id="273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1629" autoAdjust="0"/>
  </p:normalViewPr>
  <p:slideViewPr>
    <p:cSldViewPr showGuides="1">
      <p:cViewPr varScale="1">
        <p:scale>
          <a:sx n="64" d="100"/>
          <a:sy n="64" d="100"/>
        </p:scale>
        <p:origin x="149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Overview!$B$36</c:f>
              <c:strCache>
                <c:ptCount val="1"/>
                <c:pt idx="0">
                  <c:v>EXPENSES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Overview!$A$37:$A$55</c:f>
              <c:strCache>
                <c:ptCount val="19"/>
                <c:pt idx="0">
                  <c:v>98 (Jul-Dec)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strCache>
            </c:strRef>
          </c:cat>
          <c:val>
            <c:numRef>
              <c:f>Overview!$B$37:$B$55</c:f>
              <c:numCache>
                <c:formatCode>"$"#,##0.00</c:formatCode>
                <c:ptCount val="19"/>
                <c:pt idx="0">
                  <c:v>390.11</c:v>
                </c:pt>
                <c:pt idx="1">
                  <c:v>785.65</c:v>
                </c:pt>
                <c:pt idx="2">
                  <c:v>9008.01</c:v>
                </c:pt>
                <c:pt idx="3">
                  <c:v>2470.5300000000002</c:v>
                </c:pt>
                <c:pt idx="4">
                  <c:v>12910.68</c:v>
                </c:pt>
                <c:pt idx="5">
                  <c:v>6808.73</c:v>
                </c:pt>
                <c:pt idx="6">
                  <c:v>6024.41</c:v>
                </c:pt>
                <c:pt idx="7">
                  <c:v>8338.1200000000008</c:v>
                </c:pt>
                <c:pt idx="8">
                  <c:v>6551.39</c:v>
                </c:pt>
                <c:pt idx="9">
                  <c:v>12659.66</c:v>
                </c:pt>
                <c:pt idx="10">
                  <c:v>6447.48</c:v>
                </c:pt>
                <c:pt idx="11">
                  <c:v>6513.45</c:v>
                </c:pt>
                <c:pt idx="12">
                  <c:v>7231.6</c:v>
                </c:pt>
                <c:pt idx="13">
                  <c:v>9199.4699999999993</c:v>
                </c:pt>
                <c:pt idx="14">
                  <c:v>7922.94</c:v>
                </c:pt>
                <c:pt idx="15">
                  <c:v>8311.92</c:v>
                </c:pt>
                <c:pt idx="16">
                  <c:v>7648.94</c:v>
                </c:pt>
                <c:pt idx="17">
                  <c:v>6572.37</c:v>
                </c:pt>
                <c:pt idx="18">
                  <c:v>8511.25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524-4C2D-B626-723B2705F98A}"/>
            </c:ext>
          </c:extLst>
        </c:ser>
        <c:ser>
          <c:idx val="1"/>
          <c:order val="1"/>
          <c:tx>
            <c:strRef>
              <c:f>Overview!$C$36</c:f>
              <c:strCache>
                <c:ptCount val="1"/>
                <c:pt idx="0">
                  <c:v>MANAGEMENT RESERVE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Overview!$A$37:$A$55</c:f>
              <c:strCache>
                <c:ptCount val="19"/>
                <c:pt idx="0">
                  <c:v>98 (Jul-Dec)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strCache>
            </c:strRef>
          </c:cat>
          <c:val>
            <c:numRef>
              <c:f>Overview!$C$37:$C$55</c:f>
              <c:numCache>
                <c:formatCode>"$"#,##0.00</c:formatCode>
                <c:ptCount val="19"/>
                <c:pt idx="0">
                  <c:v>4651.96</c:v>
                </c:pt>
                <c:pt idx="1">
                  <c:v>9172.41</c:v>
                </c:pt>
                <c:pt idx="2">
                  <c:v>12155.14</c:v>
                </c:pt>
                <c:pt idx="3">
                  <c:v>14362.28</c:v>
                </c:pt>
                <c:pt idx="4">
                  <c:v>8777.65</c:v>
                </c:pt>
                <c:pt idx="5">
                  <c:v>8871.11</c:v>
                </c:pt>
                <c:pt idx="6">
                  <c:v>9576.3799999999992</c:v>
                </c:pt>
                <c:pt idx="7">
                  <c:v>7591.81</c:v>
                </c:pt>
                <c:pt idx="8">
                  <c:v>7264.51</c:v>
                </c:pt>
                <c:pt idx="9">
                  <c:v>2437.5500000000002</c:v>
                </c:pt>
                <c:pt idx="10">
                  <c:v>3405.85</c:v>
                </c:pt>
                <c:pt idx="11">
                  <c:v>3453.02</c:v>
                </c:pt>
                <c:pt idx="12">
                  <c:v>3006.42</c:v>
                </c:pt>
                <c:pt idx="13">
                  <c:v>3376.95</c:v>
                </c:pt>
                <c:pt idx="14">
                  <c:v>3705.91</c:v>
                </c:pt>
                <c:pt idx="15">
                  <c:v>3664.61</c:v>
                </c:pt>
                <c:pt idx="16">
                  <c:v>6352.58</c:v>
                </c:pt>
                <c:pt idx="17">
                  <c:v>8511.25</c:v>
                </c:pt>
                <c:pt idx="18">
                  <c:v>10307.92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524-4C2D-B626-723B2705F9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4511608"/>
        <c:axId val="314509256"/>
      </c:barChart>
      <c:lineChart>
        <c:grouping val="standard"/>
        <c:varyColors val="0"/>
        <c:ser>
          <c:idx val="2"/>
          <c:order val="2"/>
          <c:tx>
            <c:strRef>
              <c:f>Overview!$D$36</c:f>
              <c:strCache>
                <c:ptCount val="1"/>
                <c:pt idx="0">
                  <c:v>DUES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Overview!$A$37:$A$55</c:f>
              <c:strCache>
                <c:ptCount val="19"/>
                <c:pt idx="0">
                  <c:v>98 (Jul-Dec)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strCache>
            </c:strRef>
          </c:cat>
          <c:val>
            <c:numRef>
              <c:f>Overview!$D$37:$D$55</c:f>
              <c:numCache>
                <c:formatCode>"$"#,##0.00</c:formatCode>
                <c:ptCount val="19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50</c:v>
                </c:pt>
                <c:pt idx="4">
                  <c:v>80</c:v>
                </c:pt>
                <c:pt idx="5">
                  <c:v>80</c:v>
                </c:pt>
                <c:pt idx="6">
                  <c:v>80</c:v>
                </c:pt>
                <c:pt idx="7">
                  <c:v>75</c:v>
                </c:pt>
                <c:pt idx="8">
                  <c:v>75</c:v>
                </c:pt>
                <c:pt idx="9">
                  <c:v>75</c:v>
                </c:pt>
                <c:pt idx="10">
                  <c:v>80</c:v>
                </c:pt>
                <c:pt idx="11">
                  <c:v>80</c:v>
                </c:pt>
                <c:pt idx="12">
                  <c:v>80</c:v>
                </c:pt>
                <c:pt idx="13">
                  <c:v>95</c:v>
                </c:pt>
                <c:pt idx="14">
                  <c:v>95</c:v>
                </c:pt>
                <c:pt idx="15">
                  <c:v>95</c:v>
                </c:pt>
                <c:pt idx="16">
                  <c:v>104.5</c:v>
                </c:pt>
                <c:pt idx="17">
                  <c:v>105</c:v>
                </c:pt>
                <c:pt idx="18">
                  <c:v>105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E524-4C2D-B626-723B2705F9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4504944"/>
        <c:axId val="314509648"/>
      </c:lineChart>
      <c:catAx>
        <c:axId val="314511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509256"/>
        <c:crosses val="autoZero"/>
        <c:auto val="1"/>
        <c:lblAlgn val="ctr"/>
        <c:lblOffset val="100"/>
        <c:noMultiLvlLbl val="0"/>
      </c:catAx>
      <c:valAx>
        <c:axId val="314509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511608"/>
        <c:crosses val="autoZero"/>
        <c:crossBetween val="between"/>
      </c:valAx>
      <c:valAx>
        <c:axId val="314509648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504944"/>
        <c:crosses val="max"/>
        <c:crossBetween val="between"/>
      </c:valAx>
      <c:catAx>
        <c:axId val="314504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45096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Over</a:t>
            </a:r>
            <a:r>
              <a:rPr lang="en-US" baseline="0"/>
              <a:t> Time Expenses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0972965351514839E-2"/>
          <c:y val="0.15782407407407409"/>
          <c:w val="0.89970334844993349"/>
          <c:h val="0.614984324876057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'Expense Chart Data'!$A$2</c:f>
              <c:strCache>
                <c:ptCount val="1"/>
                <c:pt idx="0">
                  <c:v>CPA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'Expense Chart Data'!$C$1:$S$1</c:f>
              <c:strCache>
                <c:ptCount val="17"/>
                <c:pt idx="0">
                  <c:v>00</c:v>
                </c:pt>
                <c:pt idx="1">
                  <c:v>01</c:v>
                </c:pt>
                <c:pt idx="2">
                  <c:v>02</c:v>
                </c:pt>
                <c:pt idx="3">
                  <c:v>03</c:v>
                </c:pt>
                <c:pt idx="4">
                  <c:v>04</c:v>
                </c:pt>
                <c:pt idx="5">
                  <c:v>05</c:v>
                </c:pt>
                <c:pt idx="6">
                  <c:v>06</c:v>
                </c:pt>
                <c:pt idx="7">
                  <c:v>07</c:v>
                </c:pt>
                <c:pt idx="8">
                  <c:v>08</c:v>
                </c:pt>
                <c:pt idx="9">
                  <c:v>09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strCache>
            </c:strRef>
          </c:cat>
          <c:val>
            <c:numRef>
              <c:f>'Expense Chart Data'!$C$2:$S$2</c:f>
              <c:numCache>
                <c:formatCode>"$"#,##0.00</c:formatCode>
                <c:ptCount val="17"/>
                <c:pt idx="0">
                  <c:v>285</c:v>
                </c:pt>
                <c:pt idx="1">
                  <c:v>642.5</c:v>
                </c:pt>
                <c:pt idx="2">
                  <c:v>575</c:v>
                </c:pt>
                <c:pt idx="3">
                  <c:v>300</c:v>
                </c:pt>
                <c:pt idx="4">
                  <c:v>350</c:v>
                </c:pt>
                <c:pt idx="5">
                  <c:v>350</c:v>
                </c:pt>
                <c:pt idx="6">
                  <c:v>350</c:v>
                </c:pt>
                <c:pt idx="7">
                  <c:v>400</c:v>
                </c:pt>
                <c:pt idx="8">
                  <c:v>500</c:v>
                </c:pt>
                <c:pt idx="9">
                  <c:v>550</c:v>
                </c:pt>
                <c:pt idx="10">
                  <c:v>550</c:v>
                </c:pt>
                <c:pt idx="11">
                  <c:v>100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C55-4797-AD38-94DFEE666BBE}"/>
            </c:ext>
          </c:extLst>
        </c:ser>
        <c:ser>
          <c:idx val="1"/>
          <c:order val="1"/>
          <c:tx>
            <c:strRef>
              <c:f>'Expense Chart Data'!$A$3</c:f>
              <c:strCache>
                <c:ptCount val="1"/>
                <c:pt idx="0">
                  <c:v>Insurance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'Expense Chart Data'!$C$1:$S$1</c:f>
              <c:strCache>
                <c:ptCount val="17"/>
                <c:pt idx="0">
                  <c:v>00</c:v>
                </c:pt>
                <c:pt idx="1">
                  <c:v>01</c:v>
                </c:pt>
                <c:pt idx="2">
                  <c:v>02</c:v>
                </c:pt>
                <c:pt idx="3">
                  <c:v>03</c:v>
                </c:pt>
                <c:pt idx="4">
                  <c:v>04</c:v>
                </c:pt>
                <c:pt idx="5">
                  <c:v>05</c:v>
                </c:pt>
                <c:pt idx="6">
                  <c:v>06</c:v>
                </c:pt>
                <c:pt idx="7">
                  <c:v>07</c:v>
                </c:pt>
                <c:pt idx="8">
                  <c:v>08</c:v>
                </c:pt>
                <c:pt idx="9">
                  <c:v>09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strCache>
            </c:strRef>
          </c:cat>
          <c:val>
            <c:numRef>
              <c:f>'Expense Chart Data'!$C$3:$S$3</c:f>
              <c:numCache>
                <c:formatCode>"$"#,##0.00</c:formatCode>
                <c:ptCount val="17"/>
                <c:pt idx="0">
                  <c:v>405</c:v>
                </c:pt>
                <c:pt idx="1">
                  <c:v>675.71</c:v>
                </c:pt>
                <c:pt idx="2">
                  <c:v>542</c:v>
                </c:pt>
                <c:pt idx="3">
                  <c:v>540</c:v>
                </c:pt>
                <c:pt idx="4">
                  <c:v>540</c:v>
                </c:pt>
                <c:pt idx="5">
                  <c:v>465</c:v>
                </c:pt>
                <c:pt idx="6">
                  <c:v>468</c:v>
                </c:pt>
                <c:pt idx="7">
                  <c:v>470</c:v>
                </c:pt>
                <c:pt idx="8">
                  <c:v>472</c:v>
                </c:pt>
                <c:pt idx="9">
                  <c:v>476</c:v>
                </c:pt>
                <c:pt idx="10">
                  <c:v>478</c:v>
                </c:pt>
                <c:pt idx="11">
                  <c:v>480</c:v>
                </c:pt>
                <c:pt idx="12">
                  <c:v>527</c:v>
                </c:pt>
                <c:pt idx="13">
                  <c:v>585</c:v>
                </c:pt>
                <c:pt idx="14">
                  <c:v>586</c:v>
                </c:pt>
                <c:pt idx="15">
                  <c:v>697</c:v>
                </c:pt>
                <c:pt idx="16">
                  <c:v>699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C55-4797-AD38-94DFEE666BBE}"/>
            </c:ext>
          </c:extLst>
        </c:ser>
        <c:ser>
          <c:idx val="2"/>
          <c:order val="2"/>
          <c:tx>
            <c:strRef>
              <c:f>'Expense Chart Data'!$A$4</c:f>
              <c:strCache>
                <c:ptCount val="1"/>
                <c:pt idx="0">
                  <c:v>Postage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'Expense Chart Data'!$C$1:$S$1</c:f>
              <c:strCache>
                <c:ptCount val="17"/>
                <c:pt idx="0">
                  <c:v>00</c:v>
                </c:pt>
                <c:pt idx="1">
                  <c:v>01</c:v>
                </c:pt>
                <c:pt idx="2">
                  <c:v>02</c:v>
                </c:pt>
                <c:pt idx="3">
                  <c:v>03</c:v>
                </c:pt>
                <c:pt idx="4">
                  <c:v>04</c:v>
                </c:pt>
                <c:pt idx="5">
                  <c:v>05</c:v>
                </c:pt>
                <c:pt idx="6">
                  <c:v>06</c:v>
                </c:pt>
                <c:pt idx="7">
                  <c:v>07</c:v>
                </c:pt>
                <c:pt idx="8">
                  <c:v>08</c:v>
                </c:pt>
                <c:pt idx="9">
                  <c:v>09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strCache>
            </c:strRef>
          </c:cat>
          <c:val>
            <c:numRef>
              <c:f>'Expense Chart Data'!$C$4:$S$4</c:f>
              <c:numCache>
                <c:formatCode>"$"#,##0.00</c:formatCode>
                <c:ptCount val="17"/>
                <c:pt idx="0">
                  <c:v>81.489999999999995</c:v>
                </c:pt>
                <c:pt idx="1">
                  <c:v>77.09</c:v>
                </c:pt>
                <c:pt idx="2">
                  <c:v>88</c:v>
                </c:pt>
                <c:pt idx="3">
                  <c:v>201.18</c:v>
                </c:pt>
                <c:pt idx="4">
                  <c:v>173.42</c:v>
                </c:pt>
                <c:pt idx="5">
                  <c:v>268.12</c:v>
                </c:pt>
                <c:pt idx="6">
                  <c:v>197.29</c:v>
                </c:pt>
                <c:pt idx="7">
                  <c:v>101.42</c:v>
                </c:pt>
                <c:pt idx="8">
                  <c:v>137.4</c:v>
                </c:pt>
                <c:pt idx="9">
                  <c:v>111.24</c:v>
                </c:pt>
                <c:pt idx="10">
                  <c:v>92.8</c:v>
                </c:pt>
                <c:pt idx="11">
                  <c:v>292.3</c:v>
                </c:pt>
                <c:pt idx="12">
                  <c:v>204.73</c:v>
                </c:pt>
                <c:pt idx="13">
                  <c:v>216.24</c:v>
                </c:pt>
                <c:pt idx="14">
                  <c:v>104.72</c:v>
                </c:pt>
                <c:pt idx="15">
                  <c:v>105</c:v>
                </c:pt>
                <c:pt idx="16">
                  <c:v>144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C55-4797-AD38-94DFEE666BBE}"/>
            </c:ext>
          </c:extLst>
        </c:ser>
        <c:ser>
          <c:idx val="3"/>
          <c:order val="3"/>
          <c:tx>
            <c:strRef>
              <c:f>'Expense Chart Data'!$A$5</c:f>
              <c:strCache>
                <c:ptCount val="1"/>
                <c:pt idx="0">
                  <c:v>Utilities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'Expense Chart Data'!$C$1:$S$1</c:f>
              <c:strCache>
                <c:ptCount val="17"/>
                <c:pt idx="0">
                  <c:v>00</c:v>
                </c:pt>
                <c:pt idx="1">
                  <c:v>01</c:v>
                </c:pt>
                <c:pt idx="2">
                  <c:v>02</c:v>
                </c:pt>
                <c:pt idx="3">
                  <c:v>03</c:v>
                </c:pt>
                <c:pt idx="4">
                  <c:v>04</c:v>
                </c:pt>
                <c:pt idx="5">
                  <c:v>05</c:v>
                </c:pt>
                <c:pt idx="6">
                  <c:v>06</c:v>
                </c:pt>
                <c:pt idx="7">
                  <c:v>07</c:v>
                </c:pt>
                <c:pt idx="8">
                  <c:v>08</c:v>
                </c:pt>
                <c:pt idx="9">
                  <c:v>09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strCache>
            </c:strRef>
          </c:cat>
          <c:val>
            <c:numRef>
              <c:f>'Expense Chart Data'!$C$5:$S$5</c:f>
              <c:numCache>
                <c:formatCode>"$"#,##0.00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333.04</c:v>
                </c:pt>
                <c:pt idx="4">
                  <c:v>359.37</c:v>
                </c:pt>
                <c:pt idx="5">
                  <c:v>438.86</c:v>
                </c:pt>
                <c:pt idx="6">
                  <c:v>418.28</c:v>
                </c:pt>
                <c:pt idx="7">
                  <c:v>843.87</c:v>
                </c:pt>
                <c:pt idx="8">
                  <c:v>1032.56</c:v>
                </c:pt>
                <c:pt idx="9">
                  <c:v>755.08</c:v>
                </c:pt>
                <c:pt idx="10">
                  <c:v>740.57</c:v>
                </c:pt>
                <c:pt idx="11">
                  <c:v>492.33</c:v>
                </c:pt>
                <c:pt idx="12">
                  <c:v>619.86</c:v>
                </c:pt>
                <c:pt idx="13">
                  <c:v>581.12</c:v>
                </c:pt>
                <c:pt idx="14">
                  <c:v>622.35</c:v>
                </c:pt>
                <c:pt idx="15">
                  <c:v>469.45</c:v>
                </c:pt>
                <c:pt idx="16">
                  <c:v>525.36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C55-4797-AD38-94DFEE666BBE}"/>
            </c:ext>
          </c:extLst>
        </c:ser>
        <c:ser>
          <c:idx val="4"/>
          <c:order val="4"/>
          <c:tx>
            <c:strRef>
              <c:f>'Expense Chart Data'!$A$6</c:f>
              <c:strCache>
                <c:ptCount val="1"/>
                <c:pt idx="0">
                  <c:v>Grounds Keeping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'Expense Chart Data'!$C$1:$S$1</c:f>
              <c:strCache>
                <c:ptCount val="17"/>
                <c:pt idx="0">
                  <c:v>00</c:v>
                </c:pt>
                <c:pt idx="1">
                  <c:v>01</c:v>
                </c:pt>
                <c:pt idx="2">
                  <c:v>02</c:v>
                </c:pt>
                <c:pt idx="3">
                  <c:v>03</c:v>
                </c:pt>
                <c:pt idx="4">
                  <c:v>04</c:v>
                </c:pt>
                <c:pt idx="5">
                  <c:v>05</c:v>
                </c:pt>
                <c:pt idx="6">
                  <c:v>06</c:v>
                </c:pt>
                <c:pt idx="7">
                  <c:v>07</c:v>
                </c:pt>
                <c:pt idx="8">
                  <c:v>08</c:v>
                </c:pt>
                <c:pt idx="9">
                  <c:v>09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strCache>
            </c:strRef>
          </c:cat>
          <c:val>
            <c:numRef>
              <c:f>'Expense Chart Data'!$C$6:$S$6</c:f>
              <c:numCache>
                <c:formatCode>"$"#,##0.00</c:formatCode>
                <c:ptCount val="17"/>
                <c:pt idx="0">
                  <c:v>7000</c:v>
                </c:pt>
                <c:pt idx="1">
                  <c:v>322.37</c:v>
                </c:pt>
                <c:pt idx="2">
                  <c:v>6100</c:v>
                </c:pt>
                <c:pt idx="3">
                  <c:v>2500</c:v>
                </c:pt>
                <c:pt idx="4">
                  <c:v>1985.56</c:v>
                </c:pt>
                <c:pt idx="5">
                  <c:v>4120.8500000000004</c:v>
                </c:pt>
                <c:pt idx="6">
                  <c:v>3825</c:v>
                </c:pt>
                <c:pt idx="7">
                  <c:v>7988.39</c:v>
                </c:pt>
                <c:pt idx="8">
                  <c:v>1958.52</c:v>
                </c:pt>
                <c:pt idx="9">
                  <c:v>2575</c:v>
                </c:pt>
                <c:pt idx="10">
                  <c:v>4366.71</c:v>
                </c:pt>
                <c:pt idx="11">
                  <c:v>3900</c:v>
                </c:pt>
                <c:pt idx="12">
                  <c:v>4300</c:v>
                </c:pt>
                <c:pt idx="13">
                  <c:v>3775</c:v>
                </c:pt>
                <c:pt idx="14">
                  <c:v>4700</c:v>
                </c:pt>
                <c:pt idx="15">
                  <c:v>3600</c:v>
                </c:pt>
                <c:pt idx="16">
                  <c:v>4523.28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C55-4797-AD38-94DFEE666BBE}"/>
            </c:ext>
          </c:extLst>
        </c:ser>
        <c:ser>
          <c:idx val="5"/>
          <c:order val="5"/>
          <c:tx>
            <c:strRef>
              <c:f>'Expense Chart Data'!$A$7</c:f>
              <c:strCache>
                <c:ptCount val="1"/>
                <c:pt idx="0">
                  <c:v>Legal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'Expense Chart Data'!$C$1:$S$1</c:f>
              <c:strCache>
                <c:ptCount val="17"/>
                <c:pt idx="0">
                  <c:v>00</c:v>
                </c:pt>
                <c:pt idx="1">
                  <c:v>01</c:v>
                </c:pt>
                <c:pt idx="2">
                  <c:v>02</c:v>
                </c:pt>
                <c:pt idx="3">
                  <c:v>03</c:v>
                </c:pt>
                <c:pt idx="4">
                  <c:v>04</c:v>
                </c:pt>
                <c:pt idx="5">
                  <c:v>05</c:v>
                </c:pt>
                <c:pt idx="6">
                  <c:v>06</c:v>
                </c:pt>
                <c:pt idx="7">
                  <c:v>07</c:v>
                </c:pt>
                <c:pt idx="8">
                  <c:v>08</c:v>
                </c:pt>
                <c:pt idx="9">
                  <c:v>09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strCache>
            </c:strRef>
          </c:cat>
          <c:val>
            <c:numRef>
              <c:f>'Expense Chart Data'!$C$7:$S$7</c:f>
              <c:numCache>
                <c:formatCode>"$"#,##0.00</c:formatCode>
                <c:ptCount val="17"/>
                <c:pt idx="0">
                  <c:v>809.68</c:v>
                </c:pt>
                <c:pt idx="1">
                  <c:v>325</c:v>
                </c:pt>
                <c:pt idx="2">
                  <c:v>4204.09</c:v>
                </c:pt>
                <c:pt idx="3">
                  <c:v>2329.77</c:v>
                </c:pt>
                <c:pt idx="4">
                  <c:v>1491.31</c:v>
                </c:pt>
                <c:pt idx="5">
                  <c:v>65.739999999999995</c:v>
                </c:pt>
                <c:pt idx="6">
                  <c:v>30</c:v>
                </c:pt>
                <c:pt idx="7">
                  <c:v>276.2</c:v>
                </c:pt>
                <c:pt idx="8">
                  <c:v>499.21</c:v>
                </c:pt>
                <c:pt idx="9">
                  <c:v>443.59</c:v>
                </c:pt>
                <c:pt idx="10">
                  <c:v>0</c:v>
                </c:pt>
                <c:pt idx="11">
                  <c:v>2100</c:v>
                </c:pt>
                <c:pt idx="12">
                  <c:v>1600</c:v>
                </c:pt>
                <c:pt idx="13">
                  <c:v>1704.36</c:v>
                </c:pt>
                <c:pt idx="14">
                  <c:v>1000</c:v>
                </c:pt>
                <c:pt idx="15">
                  <c:v>400</c:v>
                </c:pt>
                <c:pt idx="1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C55-4797-AD38-94DFEE666BBE}"/>
            </c:ext>
          </c:extLst>
        </c:ser>
        <c:ser>
          <c:idx val="6"/>
          <c:order val="6"/>
          <c:tx>
            <c:strRef>
              <c:f>'Expense Chart Data'!$A$8</c:f>
              <c:strCache>
                <c:ptCount val="1"/>
                <c:pt idx="0">
                  <c:v>NNO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'Expense Chart Data'!$C$1:$S$1</c:f>
              <c:strCache>
                <c:ptCount val="17"/>
                <c:pt idx="0">
                  <c:v>00</c:v>
                </c:pt>
                <c:pt idx="1">
                  <c:v>01</c:v>
                </c:pt>
                <c:pt idx="2">
                  <c:v>02</c:v>
                </c:pt>
                <c:pt idx="3">
                  <c:v>03</c:v>
                </c:pt>
                <c:pt idx="4">
                  <c:v>04</c:v>
                </c:pt>
                <c:pt idx="5">
                  <c:v>05</c:v>
                </c:pt>
                <c:pt idx="6">
                  <c:v>06</c:v>
                </c:pt>
                <c:pt idx="7">
                  <c:v>07</c:v>
                </c:pt>
                <c:pt idx="8">
                  <c:v>08</c:v>
                </c:pt>
                <c:pt idx="9">
                  <c:v>09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strCache>
            </c:strRef>
          </c:cat>
          <c:val>
            <c:numRef>
              <c:f>'Expense Chart Data'!$C$8:$S$8</c:f>
              <c:numCache>
                <c:formatCode>"$"#,##0.00</c:formatCode>
                <c:ptCount val="17"/>
                <c:pt idx="0">
                  <c:v>0</c:v>
                </c:pt>
                <c:pt idx="1">
                  <c:v>162.41999999999999</c:v>
                </c:pt>
                <c:pt idx="2">
                  <c:v>317.05</c:v>
                </c:pt>
                <c:pt idx="3">
                  <c:v>288.62</c:v>
                </c:pt>
                <c:pt idx="4">
                  <c:v>276.3</c:v>
                </c:pt>
                <c:pt idx="5">
                  <c:v>645.80999999999995</c:v>
                </c:pt>
                <c:pt idx="6">
                  <c:v>613.23</c:v>
                </c:pt>
                <c:pt idx="7">
                  <c:v>1027.52</c:v>
                </c:pt>
                <c:pt idx="8">
                  <c:v>709.94</c:v>
                </c:pt>
                <c:pt idx="9">
                  <c:v>565.73</c:v>
                </c:pt>
                <c:pt idx="10">
                  <c:v>703.67</c:v>
                </c:pt>
                <c:pt idx="11">
                  <c:v>311.97000000000003</c:v>
                </c:pt>
                <c:pt idx="12">
                  <c:v>281.43</c:v>
                </c:pt>
                <c:pt idx="13">
                  <c:v>495.14</c:v>
                </c:pt>
                <c:pt idx="14">
                  <c:v>412.61</c:v>
                </c:pt>
                <c:pt idx="15">
                  <c:v>852.67</c:v>
                </c:pt>
                <c:pt idx="16">
                  <c:v>884.94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C55-4797-AD38-94DFEE666BBE}"/>
            </c:ext>
          </c:extLst>
        </c:ser>
        <c:ser>
          <c:idx val="7"/>
          <c:order val="7"/>
          <c:tx>
            <c:strRef>
              <c:f>'Expense Chart Data'!$A$9</c:f>
              <c:strCache>
                <c:ptCount val="1"/>
                <c:pt idx="0">
                  <c:v>Supplies, Mtg Costs, Others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'Expense Chart Data'!$C$1:$S$1</c:f>
              <c:strCache>
                <c:ptCount val="17"/>
                <c:pt idx="0">
                  <c:v>00</c:v>
                </c:pt>
                <c:pt idx="1">
                  <c:v>01</c:v>
                </c:pt>
                <c:pt idx="2">
                  <c:v>02</c:v>
                </c:pt>
                <c:pt idx="3">
                  <c:v>03</c:v>
                </c:pt>
                <c:pt idx="4">
                  <c:v>04</c:v>
                </c:pt>
                <c:pt idx="5">
                  <c:v>05</c:v>
                </c:pt>
                <c:pt idx="6">
                  <c:v>06</c:v>
                </c:pt>
                <c:pt idx="7">
                  <c:v>07</c:v>
                </c:pt>
                <c:pt idx="8">
                  <c:v>08</c:v>
                </c:pt>
                <c:pt idx="9">
                  <c:v>09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strCache>
            </c:strRef>
          </c:cat>
          <c:val>
            <c:numRef>
              <c:f>'Expense Chart Data'!$C$9:$S$9</c:f>
              <c:numCache>
                <c:formatCode>"$"#,##0.00</c:formatCode>
                <c:ptCount val="17"/>
                <c:pt idx="0">
                  <c:v>426.84</c:v>
                </c:pt>
                <c:pt idx="1">
                  <c:v>265.44</c:v>
                </c:pt>
                <c:pt idx="2">
                  <c:v>1084.54</c:v>
                </c:pt>
                <c:pt idx="3">
                  <c:v>316.12</c:v>
                </c:pt>
                <c:pt idx="4">
                  <c:v>848.45</c:v>
                </c:pt>
                <c:pt idx="5">
                  <c:v>1983.74</c:v>
                </c:pt>
                <c:pt idx="6">
                  <c:v>649.59</c:v>
                </c:pt>
                <c:pt idx="7">
                  <c:v>1552.26</c:v>
                </c:pt>
                <c:pt idx="8">
                  <c:v>1137.8499999999999</c:v>
                </c:pt>
                <c:pt idx="9">
                  <c:v>1036.81</c:v>
                </c:pt>
                <c:pt idx="10">
                  <c:v>299.85000000000002</c:v>
                </c:pt>
                <c:pt idx="11">
                  <c:v>1522.87</c:v>
                </c:pt>
                <c:pt idx="12">
                  <c:v>389.92</c:v>
                </c:pt>
                <c:pt idx="13">
                  <c:v>955.06</c:v>
                </c:pt>
                <c:pt idx="14">
                  <c:v>223.26</c:v>
                </c:pt>
                <c:pt idx="15">
                  <c:v>448.25</c:v>
                </c:pt>
                <c:pt idx="16">
                  <c:v>222.36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C55-4797-AD38-94DFEE666B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4512000"/>
        <c:axId val="314510040"/>
      </c:barChart>
      <c:catAx>
        <c:axId val="31451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510040"/>
        <c:crosses val="autoZero"/>
        <c:auto val="1"/>
        <c:lblAlgn val="ctr"/>
        <c:lblOffset val="100"/>
        <c:noMultiLvlLbl val="0"/>
      </c:catAx>
      <c:valAx>
        <c:axId val="314510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512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696726917514486"/>
          <c:y val="0.86277725284339457"/>
          <c:w val="0.74606546164971022"/>
          <c:h val="7.5000524934383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Management Reserve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Overview!$L$1</c:f>
              <c:strCache>
                <c:ptCount val="1"/>
                <c:pt idx="0">
                  <c:v>Management Reserve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Overview!$K$3:$K$20</c:f>
              <c:numCache>
                <c:formatCode>General</c:formatCode>
                <c:ptCount val="1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</c:numCache>
            </c:numRef>
          </c:cat>
          <c:val>
            <c:numRef>
              <c:f>Overview!$L$3:$L$20</c:f>
              <c:numCache>
                <c:formatCode>"$"#,##0.00</c:formatCode>
                <c:ptCount val="18"/>
                <c:pt idx="0">
                  <c:v>9172.41</c:v>
                </c:pt>
                <c:pt idx="1">
                  <c:v>12155.14</c:v>
                </c:pt>
                <c:pt idx="2">
                  <c:v>14362.28</c:v>
                </c:pt>
                <c:pt idx="3">
                  <c:v>8777.65</c:v>
                </c:pt>
                <c:pt idx="4">
                  <c:v>8871.11</c:v>
                </c:pt>
                <c:pt idx="5">
                  <c:v>9576.3799999999992</c:v>
                </c:pt>
                <c:pt idx="6">
                  <c:v>7591.81</c:v>
                </c:pt>
                <c:pt idx="7">
                  <c:v>7264.51</c:v>
                </c:pt>
                <c:pt idx="8">
                  <c:v>2437.5500000000002</c:v>
                </c:pt>
                <c:pt idx="9">
                  <c:v>3405.85</c:v>
                </c:pt>
                <c:pt idx="10">
                  <c:v>3453.02</c:v>
                </c:pt>
                <c:pt idx="11">
                  <c:v>3006.42</c:v>
                </c:pt>
                <c:pt idx="12">
                  <c:v>3376.95</c:v>
                </c:pt>
                <c:pt idx="13">
                  <c:v>3705.91</c:v>
                </c:pt>
                <c:pt idx="14">
                  <c:v>3664.61</c:v>
                </c:pt>
                <c:pt idx="15">
                  <c:v>6352.58</c:v>
                </c:pt>
                <c:pt idx="16">
                  <c:v>8511.25</c:v>
                </c:pt>
                <c:pt idx="17">
                  <c:v>10307.92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029A-4B38-AACA-ACB7D90D93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5895888"/>
        <c:axId val="245896280"/>
      </c:lineChart>
      <c:catAx>
        <c:axId val="24589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5896280"/>
        <c:crosses val="autoZero"/>
        <c:auto val="1"/>
        <c:lblAlgn val="ctr"/>
        <c:lblOffset val="100"/>
        <c:noMultiLvlLbl val="0"/>
      </c:catAx>
      <c:valAx>
        <c:axId val="245896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5895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 dirty="0"/>
              <a:t>Percentage</a:t>
            </a:r>
          </a:p>
        </c:rich>
      </c:tx>
      <c:layout>
        <c:manualLayout>
          <c:xMode val="edge"/>
          <c:yMode val="edge"/>
          <c:x val="0.37648600174978131"/>
          <c:y val="5.5555555555555552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Overview!$Q$1</c:f>
              <c:strCache>
                <c:ptCount val="1"/>
                <c:pt idx="0">
                  <c:v>Percentage</c:v>
                </c:pt>
              </c:strCache>
            </c:strRef>
          </c:tx>
          <c:cat>
            <c:numRef>
              <c:f>Overview!$P$4:$P$20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Overview!$Q$4:$Q$20</c:f>
              <c:numCache>
                <c:formatCode>0.00%</c:formatCode>
                <c:ptCount val="17"/>
                <c:pt idx="0">
                  <c:v>0.57435400684680682</c:v>
                </c:pt>
                <c:pt idx="1">
                  <c:v>0.85323127867539639</c:v>
                </c:pt>
                <c:pt idx="2">
                  <c:v>0.4047176523042576</c:v>
                </c:pt>
                <c:pt idx="3">
                  <c:v>0.56576533944223928</c:v>
                </c:pt>
                <c:pt idx="4">
                  <c:v>0.61383942736233232</c:v>
                </c:pt>
                <c:pt idx="5">
                  <c:v>0.47657522663313651</c:v>
                </c:pt>
                <c:pt idx="6">
                  <c:v>0.525807945917385</c:v>
                </c:pt>
                <c:pt idx="7">
                  <c:v>0.16145698443619716</c:v>
                </c:pt>
                <c:pt idx="8">
                  <c:v>0.34565471774516837</c:v>
                </c:pt>
                <c:pt idx="9">
                  <c:v>0.34646369276183042</c:v>
                </c:pt>
                <c:pt idx="10">
                  <c:v>0.29365248358569335</c:v>
                </c:pt>
                <c:pt idx="11">
                  <c:v>0.26851441030118273</c:v>
                </c:pt>
                <c:pt idx="12">
                  <c:v>0.31868241485615517</c:v>
                </c:pt>
                <c:pt idx="13">
                  <c:v>0.30598261766972568</c:v>
                </c:pt>
                <c:pt idx="14">
                  <c:v>0.45370645472777238</c:v>
                </c:pt>
                <c:pt idx="15">
                  <c:v>0.56427104368845149</c:v>
                </c:pt>
                <c:pt idx="16">
                  <c:v>0.59559735272602887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C898-4EA6-927C-8420A8555E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5891968"/>
        <c:axId val="245897848"/>
      </c:lineChart>
      <c:catAx>
        <c:axId val="245891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5897848"/>
        <c:crosses val="autoZero"/>
        <c:auto val="1"/>
        <c:lblAlgn val="ctr"/>
        <c:lblOffset val="100"/>
        <c:noMultiLvlLbl val="0"/>
      </c:catAx>
      <c:valAx>
        <c:axId val="24589784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458919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ED55A-FBE2-47EC-B937-6F4A765B7288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32BF8-9367-42F1-8F33-7ECE4D8E3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08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32BF8-9367-42F1-8F33-7ECE4D8E31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18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32BF8-9367-42F1-8F33-7ECE4D8E31C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26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32BF8-9367-42F1-8F33-7ECE4D8E31C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93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6D36-CCF5-428A-8874-FEA56F056CF7}" type="datetime1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033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FEFA-5E3F-4996-8025-915B97F05044}" type="datetime1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60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F917-D233-4CC2-82D1-F9683E0F8134}" type="datetime1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89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E52A-434B-43CD-989E-00B894865417}" type="datetime1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19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37E5-52AB-41CC-B754-4E8412617BFE}" type="datetime1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47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3978-B279-4684-BE98-4CAE436078E3}" type="datetime1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76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089B-B676-48BF-9973-D50552333875}" type="datetime1">
              <a:rPr lang="en-US" smtClean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1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A7269-A0FE-46C3-8885-D02E2B630643}" type="datetime1">
              <a:rPr lang="en-US" smtClean="0"/>
              <a:t>4/5/2017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5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2BDC-1024-436B-9C9C-827E54DFE3A0}" type="datetime1">
              <a:rPr lang="en-US" smtClean="0"/>
              <a:t>4/5/2017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52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60D5-395F-4DA0-9D7B-3937CFADDB5D}" type="datetime1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6E23-2188-4DEF-A4B3-5CCDBBD6B7E9}" type="datetime1">
              <a:rPr lang="en-US" smtClean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03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BB196-E3F7-4DBD-84D9-EEC80F97FDB5}" type="datetime1">
              <a:rPr lang="en-US" smtClean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7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=@sum(C3:N3)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76200"/>
            <a:ext cx="82296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/>
              <a:t>     PHIA 2017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229600" cy="5048250"/>
          </a:xfrm>
        </p:spPr>
        <p:txBody>
          <a:bodyPr>
            <a:normAutofit fontScale="25000" lnSpcReduction="20000"/>
          </a:bodyPr>
          <a:lstStyle/>
          <a:p>
            <a:r>
              <a:rPr lang="en-US" sz="6200" dirty="0"/>
              <a:t>President – Accomplishments, Initiatives (7:05-7:15)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Minutes from 2016 BOD Meeting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Repair of drainage issue at Lot 18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Award of landscaping/maintenance contract to new contractor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Timeline for assessment mailing/late fees and policy/attorney fees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BOD Membership Request and Contracted Management Potential</a:t>
            </a:r>
          </a:p>
          <a:p>
            <a:pPr marL="400050" lvl="1" indent="0">
              <a:buNone/>
            </a:pPr>
            <a:endParaRPr lang="en-US" sz="6200" dirty="0"/>
          </a:p>
          <a:p>
            <a:r>
              <a:rPr lang="en-US" sz="6200" dirty="0"/>
              <a:t>Vice-President (7:15-7:25) – Management Reserve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Landscaping front entrance</a:t>
            </a:r>
          </a:p>
          <a:p>
            <a:pPr marL="0" indent="0">
              <a:buNone/>
            </a:pPr>
            <a:endParaRPr lang="en-US" sz="6200" dirty="0"/>
          </a:p>
          <a:p>
            <a:r>
              <a:rPr lang="en-US" sz="6200" dirty="0"/>
              <a:t>Treasurer (7:25-7:30)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2016 Deposits / Expenditures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2017 Budget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2017 Annual Dues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Report of Financial Committee (7:30-7:35)</a:t>
            </a:r>
          </a:p>
          <a:p>
            <a:pPr marL="0" indent="0">
              <a:buNone/>
            </a:pPr>
            <a:r>
              <a:rPr lang="en-US" sz="6200" dirty="0"/>
              <a:t> </a:t>
            </a:r>
          </a:p>
          <a:p>
            <a:r>
              <a:rPr lang="en-US" sz="6200" dirty="0"/>
              <a:t>Continuing Business (7:30-7:45)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Rowell house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Yard Sale Planning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Volunteer Acknowledgement</a:t>
            </a:r>
          </a:p>
          <a:p>
            <a:endParaRPr lang="en-US" sz="6200" dirty="0"/>
          </a:p>
          <a:p>
            <a:r>
              <a:rPr lang="en-US" sz="6200" dirty="0"/>
              <a:t>Membership votes on proposed expenditures (7:45-7:50)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797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2017 Budget vs. Actual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99" y="1752600"/>
            <a:ext cx="9067800" cy="38484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96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/>
              <a:t>2018 Annual Dues</a:t>
            </a:r>
          </a:p>
          <a:p>
            <a:pPr lvl="1"/>
            <a:r>
              <a:rPr lang="en-US" sz="2400" dirty="0"/>
              <a:t>Final Expenditures will Determine Potential for Dues Increase.    </a:t>
            </a:r>
          </a:p>
          <a:p>
            <a:r>
              <a:rPr lang="en-US" sz="2400" dirty="0"/>
              <a:t>Rowell House Status</a:t>
            </a:r>
          </a:p>
          <a:p>
            <a:pPr lvl="1"/>
            <a:r>
              <a:rPr lang="en-US" sz="2000" dirty="0"/>
              <a:t>Foreclosure Recorded in December 2015</a:t>
            </a:r>
          </a:p>
          <a:p>
            <a:pPr lvl="1"/>
            <a:r>
              <a:rPr lang="en-US" sz="2000" dirty="0"/>
              <a:t>Law prevented collection of any prior year dues / late fees </a:t>
            </a:r>
          </a:p>
          <a:p>
            <a:pPr marL="457200" lvl="1" indent="0">
              <a:buNone/>
            </a:pPr>
            <a:r>
              <a:rPr lang="en-US" sz="2000" dirty="0"/>
              <a:t>(~ $1000.00)</a:t>
            </a:r>
          </a:p>
          <a:p>
            <a:pPr lvl="1"/>
            <a:r>
              <a:rPr lang="en-US" sz="2000" dirty="0"/>
              <a:t>Deutsche Bank National Trust Company now owns property and has paid 2016 dues</a:t>
            </a:r>
          </a:p>
          <a:p>
            <a:pPr lvl="1"/>
            <a:r>
              <a:rPr lang="en-US" sz="2000" dirty="0"/>
              <a:t>Recent communications with a title company indicate the property will be sold soon if it hasn’t already</a:t>
            </a:r>
          </a:p>
          <a:p>
            <a:r>
              <a:rPr lang="en-US" sz="2400" dirty="0"/>
              <a:t>Financial Committee Report</a:t>
            </a:r>
          </a:p>
          <a:p>
            <a:pPr lvl="1"/>
            <a:r>
              <a:rPr lang="en-US" sz="2000" dirty="0"/>
              <a:t>2016 Budget approved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19200" y="152400"/>
            <a:ext cx="76962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500" b="1" dirty="0"/>
              <a:t>Other Financial Business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852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Current Officers</a:t>
            </a:r>
          </a:p>
          <a:p>
            <a:pPr lvl="1"/>
            <a:r>
              <a:rPr lang="en-US" dirty="0"/>
              <a:t>John Gruzenski (President)</a:t>
            </a:r>
          </a:p>
          <a:p>
            <a:pPr lvl="1"/>
            <a:r>
              <a:rPr lang="en-US" dirty="0"/>
              <a:t>Joan Devlin (Vice President/Web Content) </a:t>
            </a:r>
          </a:p>
          <a:p>
            <a:pPr lvl="1"/>
            <a:r>
              <a:rPr lang="en-US" dirty="0"/>
              <a:t>Don Rauhauser (Treasurer)</a:t>
            </a:r>
          </a:p>
          <a:p>
            <a:pPr lvl="1"/>
            <a:r>
              <a:rPr lang="en-US" dirty="0"/>
              <a:t>Cathy McGowan-</a:t>
            </a:r>
            <a:r>
              <a:rPr lang="en-US" dirty="0" err="1"/>
              <a:t>Raley</a:t>
            </a:r>
            <a:r>
              <a:rPr lang="en-US" dirty="0"/>
              <a:t> (Secretary)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2017 Look Ahead</a:t>
            </a:r>
          </a:p>
          <a:p>
            <a:pPr lvl="1"/>
            <a:r>
              <a:rPr lang="en-US" dirty="0"/>
              <a:t>Joan Devlin Retiring from Board in 2017</a:t>
            </a:r>
          </a:p>
          <a:p>
            <a:pPr lvl="2"/>
            <a:r>
              <a:rPr lang="en-US" dirty="0"/>
              <a:t>Will require officer replacement</a:t>
            </a:r>
          </a:p>
          <a:p>
            <a:pPr lvl="1"/>
            <a:r>
              <a:rPr lang="en-US" dirty="0"/>
              <a:t>Recommended Board Size is 5</a:t>
            </a:r>
          </a:p>
          <a:p>
            <a:pPr lvl="2"/>
            <a:r>
              <a:rPr lang="en-US" dirty="0"/>
              <a:t>All current officers planning to continue except Joan.</a:t>
            </a:r>
          </a:p>
          <a:p>
            <a:pPr lvl="1"/>
            <a:r>
              <a:rPr lang="en-US" dirty="0"/>
              <a:t>Looking for Two Additional Officers This Year</a:t>
            </a:r>
          </a:p>
          <a:p>
            <a:pPr lvl="2"/>
            <a:r>
              <a:rPr lang="en-US" dirty="0"/>
              <a:t>TBD (Member at Large)</a:t>
            </a:r>
          </a:p>
          <a:p>
            <a:pPr lvl="2"/>
            <a:r>
              <a:rPr lang="en-US" dirty="0"/>
              <a:t>TBD (Vice President 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762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BOD Membership Request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509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/>
              <a:t>Yard Sale Planning – Members to Discuss Date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Volunteer Acknowledgement</a:t>
            </a:r>
          </a:p>
          <a:p>
            <a:pPr lvl="1"/>
            <a:r>
              <a:rPr lang="en-US" sz="2000" dirty="0"/>
              <a:t>Tony Bowles – Flags</a:t>
            </a:r>
          </a:p>
          <a:p>
            <a:pPr lvl="1"/>
            <a:r>
              <a:rPr lang="en-US" sz="2000" dirty="0" err="1"/>
              <a:t>Cathi</a:t>
            </a:r>
            <a:r>
              <a:rPr lang="en-US" sz="2000" dirty="0"/>
              <a:t> </a:t>
            </a:r>
            <a:r>
              <a:rPr lang="en-US" sz="2000" dirty="0" err="1"/>
              <a:t>Telli</a:t>
            </a:r>
            <a:r>
              <a:rPr lang="en-US" sz="2000" dirty="0"/>
              <a:t> and Joan Devlin - BOD</a:t>
            </a:r>
          </a:p>
          <a:p>
            <a:pPr lvl="1"/>
            <a:r>
              <a:rPr lang="en-US" sz="2100" dirty="0"/>
              <a:t>Nita Collier, TBD -  Financial Committee</a:t>
            </a:r>
          </a:p>
          <a:p>
            <a:pPr marL="0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19200" y="0"/>
            <a:ext cx="76962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500" b="1" dirty="0"/>
              <a:t>Other Business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150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/>
              <a:t>Minutes from 2016 BOD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229600" cy="5048250"/>
          </a:xfrm>
        </p:spPr>
        <p:txBody>
          <a:bodyPr>
            <a:normAutofit/>
          </a:bodyPr>
          <a:lstStyle/>
          <a:p>
            <a:r>
              <a:rPr lang="en-US" sz="2000" dirty="0"/>
              <a:t>The President discussed accomplishments and initiatives from the previous year (</a:t>
            </a:r>
            <a:r>
              <a:rPr lang="en-US" sz="2000" dirty="0" smtClean="0"/>
              <a:t>2016).</a:t>
            </a:r>
            <a:endParaRPr lang="en-US" sz="2000" dirty="0"/>
          </a:p>
          <a:p>
            <a:pPr lvl="0"/>
            <a:r>
              <a:rPr lang="en-US" sz="2000" dirty="0"/>
              <a:t>Minutes for the </a:t>
            </a:r>
            <a:r>
              <a:rPr lang="en-US" sz="2000" dirty="0" smtClean="0"/>
              <a:t>2016 </a:t>
            </a:r>
            <a:r>
              <a:rPr lang="en-US" sz="2000" dirty="0"/>
              <a:t>BOD Meeting were presented – no comments.</a:t>
            </a:r>
          </a:p>
          <a:p>
            <a:pPr lvl="0"/>
            <a:r>
              <a:rPr lang="en-US" sz="2000" dirty="0"/>
              <a:t>There was discussion on repair to a drain on Lot 59.  The liner by the drain had been broken and had to be repaired.  </a:t>
            </a:r>
            <a:r>
              <a:rPr lang="en-US" sz="2000" dirty="0">
                <a:solidFill>
                  <a:schemeClr val="tx2"/>
                </a:solidFill>
              </a:rPr>
              <a:t>The final cost was $1500 .</a:t>
            </a:r>
          </a:p>
          <a:p>
            <a:pPr lvl="0"/>
            <a:r>
              <a:rPr lang="en-US" sz="2000" dirty="0"/>
              <a:t>The next landscaping contract was awarded.  My3Sons, who previously had the contract, did not bid due to the retirement of the owner.  Four bids were solicited, 2 were received.  The bid prices were:</a:t>
            </a:r>
          </a:p>
          <a:p>
            <a:pPr marL="0" indent="0">
              <a:buNone/>
            </a:pPr>
            <a:r>
              <a:rPr lang="en-US" sz="2000" dirty="0"/>
              <a:t>Maintenance of the front area	$4,450			$10,150</a:t>
            </a:r>
          </a:p>
          <a:p>
            <a:pPr marL="0" indent="0">
              <a:buNone/>
            </a:pPr>
            <a:r>
              <a:rPr lang="en-US" sz="2000" dirty="0"/>
              <a:t>Replace 2 trees			$1,020			$ 1,520</a:t>
            </a:r>
          </a:p>
          <a:p>
            <a:pPr marL="0" indent="0">
              <a:buNone/>
            </a:pPr>
            <a:r>
              <a:rPr lang="en-US" sz="2000" dirty="0"/>
              <a:t>Re-landscape front entrance	$2,170			$ 1,700</a:t>
            </a:r>
          </a:p>
          <a:p>
            <a:r>
              <a:rPr lang="en-US" sz="2000" dirty="0"/>
              <a:t>Buddy B’s was awarded the contract.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03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121880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Reviewed the timeline for sending out notices of dues, late fees, etc.</a:t>
            </a:r>
          </a:p>
          <a:p>
            <a:pPr lvl="0"/>
            <a:r>
              <a:rPr lang="en-US" dirty="0"/>
              <a:t>Discussed establishment of Referral List on website. </a:t>
            </a:r>
          </a:p>
          <a:p>
            <a:pPr lvl="0"/>
            <a:r>
              <a:rPr lang="en-US" dirty="0"/>
              <a:t>Discussed BOD membership and membership needs.</a:t>
            </a:r>
          </a:p>
          <a:p>
            <a:r>
              <a:rPr lang="en-US" dirty="0"/>
              <a:t>Retirement of the financial committee was discussed and duties of the committee were reviewed.</a:t>
            </a:r>
          </a:p>
          <a:p>
            <a:r>
              <a:rPr lang="en-US" dirty="0"/>
              <a:t>The Treasurer and committee reviewed the budget</a:t>
            </a:r>
          </a:p>
          <a:p>
            <a:pPr lvl="1"/>
            <a:r>
              <a:rPr lang="en-US" dirty="0"/>
              <a:t>The management reserve at the end of the year was projected to be $6,602.55.</a:t>
            </a:r>
          </a:p>
          <a:p>
            <a:pPr lvl="1"/>
            <a:r>
              <a:rPr lang="en-US" dirty="0"/>
              <a:t>The status of the Rowell house was discussed.</a:t>
            </a:r>
          </a:p>
          <a:p>
            <a:pPr lvl="1"/>
            <a:r>
              <a:rPr lang="en-US" dirty="0"/>
              <a:t>The potential need to raise the annual dues based on an increase in landscaping fees was discussed.</a:t>
            </a:r>
          </a:p>
          <a:p>
            <a:r>
              <a:rPr lang="en-US" dirty="0"/>
              <a:t>The Treasury Committee gave a report and found no issues with the books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/>
              <a:t>Minutes from 2016 BOD Meeting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23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r>
              <a:rPr lang="en-US" sz="2000" dirty="0"/>
              <a:t>Annual Dues (2016 assessment $105.00)</a:t>
            </a:r>
          </a:p>
          <a:p>
            <a:pPr lvl="1"/>
            <a:r>
              <a:rPr lang="en-US" sz="2000" dirty="0"/>
              <a:t>Statements mailed out ~ 1 Dec every year.</a:t>
            </a:r>
          </a:p>
          <a:p>
            <a:pPr lvl="1"/>
            <a:r>
              <a:rPr lang="en-US" sz="2000" dirty="0"/>
              <a:t>Due Date: January 31</a:t>
            </a:r>
            <a:r>
              <a:rPr lang="en-US" sz="2000" baseline="30000" dirty="0"/>
              <a:t>st</a:t>
            </a:r>
            <a:r>
              <a:rPr lang="en-US" sz="2000" dirty="0"/>
              <a:t> of the New Year</a:t>
            </a:r>
          </a:p>
          <a:p>
            <a:pPr lvl="1"/>
            <a:r>
              <a:rPr lang="en-US" sz="2000" dirty="0"/>
              <a:t>Payment due date / amount communicated through out year. </a:t>
            </a:r>
          </a:p>
          <a:p>
            <a:pPr lvl="1"/>
            <a:r>
              <a:rPr lang="en-US" sz="2000" dirty="0"/>
              <a:t>Payment Late Fees Begin </a:t>
            </a:r>
            <a:r>
              <a:rPr lang="en-US" sz="2000" dirty="0">
                <a:solidFill>
                  <a:schemeClr val="tx2"/>
                </a:solidFill>
              </a:rPr>
              <a:t>January 31</a:t>
            </a:r>
            <a:r>
              <a:rPr lang="en-US" sz="2000" baseline="30000" dirty="0">
                <a:solidFill>
                  <a:schemeClr val="tx2"/>
                </a:solidFill>
              </a:rPr>
              <a:t>st</a:t>
            </a:r>
            <a:r>
              <a:rPr lang="en-US" sz="2000" dirty="0">
                <a:solidFill>
                  <a:schemeClr val="tx2"/>
                </a:solidFill>
              </a:rPr>
              <a:t>  </a:t>
            </a:r>
          </a:p>
          <a:p>
            <a:pPr lvl="2"/>
            <a:r>
              <a:rPr lang="en-US" sz="2000" dirty="0"/>
              <a:t>$15.00 + 4.7 Cents per day ( 18% Annum)</a:t>
            </a:r>
          </a:p>
          <a:p>
            <a:pPr lvl="1"/>
            <a:r>
              <a:rPr lang="en-US" sz="2000" dirty="0"/>
              <a:t>Late fee notice and payment reminder mailed out ~ 2 weeks after February 15.</a:t>
            </a:r>
          </a:p>
          <a:p>
            <a:pPr lvl="2"/>
            <a:r>
              <a:rPr lang="en-US" sz="2000" dirty="0"/>
              <a:t>15 days to respond.  If no response, Demand letter sent from resident agent ( Attorney Fees added to Account at rate of $200 / </a:t>
            </a:r>
            <a:r>
              <a:rPr lang="en-US" sz="2000" dirty="0" err="1"/>
              <a:t>hr</a:t>
            </a:r>
            <a:r>
              <a:rPr lang="en-US" sz="2000" dirty="0"/>
              <a:t> for any work related to each individual account)</a:t>
            </a:r>
          </a:p>
          <a:p>
            <a:pPr lvl="2"/>
            <a:r>
              <a:rPr lang="en-US" sz="2000" dirty="0"/>
              <a:t> If no response to demand letter, claim filed in court.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0499" y="583290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Payment Schedule has been the same since for at least 4 years now.  No changes are planned.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762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Dues Policy / Due Date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79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14400" y="762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Landscaping Contract 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36477" y="1482015"/>
            <a:ext cx="7543800" cy="3112363"/>
          </a:xfrm>
        </p:spPr>
        <p:txBody>
          <a:bodyPr>
            <a:normAutofit/>
          </a:bodyPr>
          <a:lstStyle/>
          <a:p>
            <a:r>
              <a:rPr lang="en-US" sz="2400" dirty="0"/>
              <a:t>Contacted 3 sources for bids:</a:t>
            </a:r>
          </a:p>
          <a:p>
            <a:pPr lvl="1"/>
            <a:r>
              <a:rPr lang="en-US" sz="2400" dirty="0"/>
              <a:t>Company that is presently doing the landscaping</a:t>
            </a:r>
          </a:p>
          <a:p>
            <a:pPr lvl="1"/>
            <a:r>
              <a:rPr lang="en-US" sz="2400" dirty="0"/>
              <a:t>Company that does landscaping for Ben Oaks</a:t>
            </a:r>
          </a:p>
          <a:p>
            <a:pPr lvl="1"/>
            <a:r>
              <a:rPr lang="en-US" sz="2400" dirty="0"/>
              <a:t>Company pulled out of the phone book </a:t>
            </a:r>
          </a:p>
          <a:p>
            <a:r>
              <a:rPr lang="en-US" sz="2400" dirty="0"/>
              <a:t>Results:</a:t>
            </a:r>
          </a:p>
          <a:p>
            <a:pPr lvl="1"/>
            <a:r>
              <a:rPr lang="en-US" sz="2400" dirty="0"/>
              <a:t>Third company did not bid</a:t>
            </a:r>
          </a:p>
          <a:p>
            <a:pPr lvl="1"/>
            <a:r>
              <a:rPr lang="en-US" sz="2400" dirty="0"/>
              <a:t>Bids from other 2 companies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525328"/>
              </p:ext>
            </p:extLst>
          </p:nvPr>
        </p:nvGraphicFramePr>
        <p:xfrm>
          <a:off x="990600" y="4876799"/>
          <a:ext cx="7162800" cy="186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7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87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87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Buddy B’s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Buddy Lee Landscaping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Maintain</a:t>
                      </a:r>
                      <a:r>
                        <a:rPr lang="en-US" baseline="0" dirty="0"/>
                        <a:t> Entrance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$4230.00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$4355.00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Tree Replacement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$1020.00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$770.00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Landscaping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~$420.00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$5250.00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$5545.00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509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14400" y="762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Landscaping Contract 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/>
              <a:t>Landscaping –</a:t>
            </a:r>
          </a:p>
          <a:p>
            <a:pPr lvl="1"/>
            <a:r>
              <a:rPr lang="en-US" dirty="0"/>
              <a:t>Proposed cost for landscaping would include removing some old plants, adding new plants and bulbs as required.</a:t>
            </a:r>
          </a:p>
          <a:p>
            <a:pPr lvl="1"/>
            <a:r>
              <a:rPr lang="en-US" dirty="0"/>
              <a:t>Some means of watering would be required for at least one year –</a:t>
            </a:r>
          </a:p>
          <a:p>
            <a:pPr lvl="2"/>
            <a:r>
              <a:rPr lang="en-US" dirty="0"/>
              <a:t>Contract has a water truck and water, as needed, for $60 a trip.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226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9748625"/>
              </p:ext>
            </p:extLst>
          </p:nvPr>
        </p:nvGraphicFramePr>
        <p:xfrm>
          <a:off x="228600" y="1337198"/>
          <a:ext cx="4480560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8573994"/>
              </p:ext>
            </p:extLst>
          </p:nvPr>
        </p:nvGraphicFramePr>
        <p:xfrm>
          <a:off x="381000" y="3962400"/>
          <a:ext cx="7886694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72200" y="2395954"/>
            <a:ext cx="24384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$3,815.11 in legal fees for 2003/2004 – received $ back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72200" y="3468469"/>
            <a:ext cx="2438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$6,660.90 for work on the front entrance in 2007 – received $1500 from </a:t>
            </a:r>
            <a:r>
              <a:rPr lang="en-US" sz="1200" dirty="0" err="1"/>
              <a:t>Marrick</a:t>
            </a:r>
            <a:r>
              <a:rPr lang="en-US" sz="1200" dirty="0"/>
              <a:t> to off-set cost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72200" y="2935069"/>
            <a:ext cx="24384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$8,811.94 for landscaping in 2005-2007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72200" y="1339334"/>
            <a:ext cx="24384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$7,000.00 for grounds keeping in 2000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868269"/>
            <a:ext cx="24384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$6,100.00 for grounds keeping and $4,204.09 for legal fees in 2002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91000" y="6629400"/>
            <a:ext cx="49225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Note:  Grounds keeping includes landscaping and costs for storm system repair (i.e., riprap)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914400" y="762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Over Time Expenses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30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29200" y="1295400"/>
            <a:ext cx="3505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Top Chart  - Management reserve in dollars by year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Bottom Chart – Percent of total budget that was allocated to management reserve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160020" y="1148531"/>
          <a:ext cx="455676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152400" y="40386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533400" y="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2016 Reserve / %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911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335110"/>
              </p:ext>
            </p:extLst>
          </p:nvPr>
        </p:nvGraphicFramePr>
        <p:xfrm>
          <a:off x="76198" y="1752600"/>
          <a:ext cx="8915402" cy="40385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6849">
                  <a:extLst>
                    <a:ext uri="{9D8B030D-6E8A-4147-A177-3AD203B41FA5}">
                      <a16:colId xmlns="" xmlns:a16="http://schemas.microsoft.com/office/drawing/2014/main" val="4005595356"/>
                    </a:ext>
                  </a:extLst>
                </a:gridCol>
                <a:gridCol w="543498">
                  <a:extLst>
                    <a:ext uri="{9D8B030D-6E8A-4147-A177-3AD203B41FA5}">
                      <a16:colId xmlns="" xmlns:a16="http://schemas.microsoft.com/office/drawing/2014/main" val="206449252"/>
                    </a:ext>
                  </a:extLst>
                </a:gridCol>
                <a:gridCol w="604736">
                  <a:extLst>
                    <a:ext uri="{9D8B030D-6E8A-4147-A177-3AD203B41FA5}">
                      <a16:colId xmlns="" xmlns:a16="http://schemas.microsoft.com/office/drawing/2014/main" val="1961927975"/>
                    </a:ext>
                  </a:extLst>
                </a:gridCol>
                <a:gridCol w="561359">
                  <a:extLst>
                    <a:ext uri="{9D8B030D-6E8A-4147-A177-3AD203B41FA5}">
                      <a16:colId xmlns="" xmlns:a16="http://schemas.microsoft.com/office/drawing/2014/main" val="449019079"/>
                    </a:ext>
                  </a:extLst>
                </a:gridCol>
                <a:gridCol w="561359">
                  <a:extLst>
                    <a:ext uri="{9D8B030D-6E8A-4147-A177-3AD203B41FA5}">
                      <a16:colId xmlns="" xmlns:a16="http://schemas.microsoft.com/office/drawing/2014/main" val="1029914776"/>
                    </a:ext>
                  </a:extLst>
                </a:gridCol>
                <a:gridCol w="604736">
                  <a:extLst>
                    <a:ext uri="{9D8B030D-6E8A-4147-A177-3AD203B41FA5}">
                      <a16:colId xmlns="" xmlns:a16="http://schemas.microsoft.com/office/drawing/2014/main" val="3210347085"/>
                    </a:ext>
                  </a:extLst>
                </a:gridCol>
                <a:gridCol w="540946">
                  <a:extLst>
                    <a:ext uri="{9D8B030D-6E8A-4147-A177-3AD203B41FA5}">
                      <a16:colId xmlns="" xmlns:a16="http://schemas.microsoft.com/office/drawing/2014/main" val="704136750"/>
                    </a:ext>
                  </a:extLst>
                </a:gridCol>
                <a:gridCol w="551152">
                  <a:extLst>
                    <a:ext uri="{9D8B030D-6E8A-4147-A177-3AD203B41FA5}">
                      <a16:colId xmlns="" xmlns:a16="http://schemas.microsoft.com/office/drawing/2014/main" val="808266536"/>
                    </a:ext>
                  </a:extLst>
                </a:gridCol>
                <a:gridCol w="653217">
                  <a:extLst>
                    <a:ext uri="{9D8B030D-6E8A-4147-A177-3AD203B41FA5}">
                      <a16:colId xmlns="" xmlns:a16="http://schemas.microsoft.com/office/drawing/2014/main" val="1210934466"/>
                    </a:ext>
                  </a:extLst>
                </a:gridCol>
                <a:gridCol w="571566">
                  <a:extLst>
                    <a:ext uri="{9D8B030D-6E8A-4147-A177-3AD203B41FA5}">
                      <a16:colId xmlns="" xmlns:a16="http://schemas.microsoft.com/office/drawing/2014/main" val="2581181775"/>
                    </a:ext>
                  </a:extLst>
                </a:gridCol>
                <a:gridCol w="571566">
                  <a:extLst>
                    <a:ext uri="{9D8B030D-6E8A-4147-A177-3AD203B41FA5}">
                      <a16:colId xmlns="" xmlns:a16="http://schemas.microsoft.com/office/drawing/2014/main" val="2793553182"/>
                    </a:ext>
                  </a:extLst>
                </a:gridCol>
                <a:gridCol w="535843">
                  <a:extLst>
                    <a:ext uri="{9D8B030D-6E8A-4147-A177-3AD203B41FA5}">
                      <a16:colId xmlns="" xmlns:a16="http://schemas.microsoft.com/office/drawing/2014/main" val="763496868"/>
                    </a:ext>
                  </a:extLst>
                </a:gridCol>
                <a:gridCol w="543498">
                  <a:extLst>
                    <a:ext uri="{9D8B030D-6E8A-4147-A177-3AD203B41FA5}">
                      <a16:colId xmlns="" xmlns:a16="http://schemas.microsoft.com/office/drawing/2014/main" val="1180609003"/>
                    </a:ext>
                  </a:extLst>
                </a:gridCol>
                <a:gridCol w="745077">
                  <a:extLst>
                    <a:ext uri="{9D8B030D-6E8A-4147-A177-3AD203B41FA5}">
                      <a16:colId xmlns="" xmlns:a16="http://schemas.microsoft.com/office/drawing/2014/main" val="2262168844"/>
                    </a:ext>
                  </a:extLst>
                </a:gridCol>
              </a:tblGrid>
              <a:tr h="218135">
                <a:tc gridSpan="14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2016 PHIA Deposits and Expenditures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64311466"/>
                  </a:ext>
                </a:extLst>
              </a:tr>
              <a:tr h="194764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2015 Balance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$8,511.25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580518720"/>
                  </a:ext>
                </a:extLst>
              </a:tr>
              <a:tr h="3272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DEPOSITS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Jan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Feb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Mar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Apr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May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Jun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Jul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Aug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Sep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Oct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Nov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Dec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2016 Deposits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850227939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Dues Collected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$3,885.00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$3,780.00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$315.00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$473.76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$105.00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$236.42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$8,795.18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3127022771"/>
                  </a:ext>
                </a:extLst>
              </a:tr>
              <a:tr h="163600">
                <a:tc gridSpan="14"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0316956"/>
                  </a:ext>
                </a:extLst>
              </a:tr>
              <a:tr h="1511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</a:rPr>
                        <a:t> 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852395552"/>
                  </a:ext>
                </a:extLst>
              </a:tr>
              <a:tr h="3349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EXPENSES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Jan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Feb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Mar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Apr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May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Jun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Jul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Aug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Sep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Oct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Nov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Dec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2016 Expenses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882963803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Accounting Fee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$0.00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3320383353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Bank Charges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$0.00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673496660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Grounds Maintenance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$2,803.26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$573.34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$286.67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$286.67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$286.67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$286.67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$4,523.28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572674424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Mosquito Control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$0.00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4239335105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Drain Maintenance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$0.00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246274653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Insurance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$699.00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$699.00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971249588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Legal Fees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$0.00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3321379976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National Night Out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$884.94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$884.94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976045292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Office Supplies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$0.00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4034507431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Postage/ Post Off Box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$49.00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$48.00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$47.00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$144.00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3183906077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Utilities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$53.41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$56.97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$44.46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$50.34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$50.71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$43.11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$41.62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$38.47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$30.99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$28.41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$30.82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$56.05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$525.36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4125052304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Annuall Meeting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$50.00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$50.00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547952111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MISC*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$145.77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$26.59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sng" strike="noStrike">
                          <a:effectLst/>
                          <a:hlinkClick r:id="rId5"/>
                        </a:rPr>
                        <a:t>$172.36</a:t>
                      </a:r>
                      <a:endParaRPr lang="en-US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706312196"/>
                  </a:ext>
                </a:extLst>
              </a:tr>
              <a:tr h="16360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Total Exp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$53.41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$105.97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$44.46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$246.11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$50.71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$2,846.37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$614.96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$1,258.08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$1,016.66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$315.08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$344.08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$103.05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$6,998.94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4135326948"/>
                  </a:ext>
                </a:extLst>
              </a:tr>
              <a:tr h="19476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2016  End Balance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$10,307.92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3495738423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33400" y="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2016 Deposits / Expenditures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90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1067</Words>
  <Application>Microsoft Office PowerPoint</Application>
  <PresentationFormat>On-screen Show (4:3)</PresentationFormat>
  <Paragraphs>413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     PHIA 2017 Agenda</vt:lpstr>
      <vt:lpstr>Minutes from 2016 BOD Meeting</vt:lpstr>
      <vt:lpstr>Minutes from 2016 BOD Meeting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DOT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USDOT_User</dc:creator>
  <cp:lastModifiedBy>Elizabeth Kidwell</cp:lastModifiedBy>
  <cp:revision>73</cp:revision>
  <dcterms:created xsi:type="dcterms:W3CDTF">2017-03-02T13:09:53Z</dcterms:created>
  <dcterms:modified xsi:type="dcterms:W3CDTF">2017-04-06T02:03:18Z</dcterms:modified>
</cp:coreProperties>
</file>