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75" r:id="rId3"/>
    <p:sldId id="272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1629" autoAdjust="0"/>
  </p:normalViewPr>
  <p:slideViewPr>
    <p:cSldViewPr showGuides="1">
      <p:cViewPr>
        <p:scale>
          <a:sx n="74" d="100"/>
          <a:sy n="74" d="100"/>
        </p:scale>
        <p:origin x="32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Over</a:t>
            </a:r>
            <a:r>
              <a:rPr lang="en-US" sz="1600" b="1" baseline="0" dirty="0"/>
              <a:t> time by Expenditure</a:t>
            </a:r>
            <a:endParaRPr lang="en-US" sz="16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"99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Charts'!$B$2:$B$10</c:f>
              <c:numCache>
                <c:formatCode>"$"#,##0.00</c:formatCode>
                <c:ptCount val="9"/>
                <c:pt idx="0">
                  <c:v>275</c:v>
                </c:pt>
                <c:pt idx="1">
                  <c:v>391</c:v>
                </c:pt>
                <c:pt idx="2">
                  <c:v>21.92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97.73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C0-472B-87CF-9ED2E6C366D8}"/>
            </c:ext>
          </c:extLst>
        </c:ser>
        <c:ser>
          <c:idx val="1"/>
          <c:order val="1"/>
          <c:tx>
            <c:v>"00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Charts'!$C$2:$C$10</c:f>
              <c:numCache>
                <c:formatCode>"$"#,##0.00</c:formatCode>
                <c:ptCount val="9"/>
                <c:pt idx="0">
                  <c:v>285</c:v>
                </c:pt>
                <c:pt idx="1">
                  <c:v>405</c:v>
                </c:pt>
                <c:pt idx="2">
                  <c:v>81.489999999999995</c:v>
                </c:pt>
                <c:pt idx="3">
                  <c:v>0</c:v>
                </c:pt>
                <c:pt idx="4">
                  <c:v>7000</c:v>
                </c:pt>
                <c:pt idx="5">
                  <c:v>809.68</c:v>
                </c:pt>
                <c:pt idx="6">
                  <c:v>0</c:v>
                </c:pt>
                <c:pt idx="7">
                  <c:v>426.84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EC0-472B-87CF-9ED2E6C366D8}"/>
            </c:ext>
          </c:extLst>
        </c:ser>
        <c:ser>
          <c:idx val="2"/>
          <c:order val="2"/>
          <c:tx>
            <c:v>"01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Charts'!$D$2:$D$10</c:f>
              <c:numCache>
                <c:formatCode>"$"#,##0.00</c:formatCode>
                <c:ptCount val="9"/>
                <c:pt idx="0">
                  <c:v>642.5</c:v>
                </c:pt>
                <c:pt idx="1">
                  <c:v>675.71</c:v>
                </c:pt>
                <c:pt idx="2">
                  <c:v>77.09</c:v>
                </c:pt>
                <c:pt idx="3">
                  <c:v>0</c:v>
                </c:pt>
                <c:pt idx="4">
                  <c:v>322.37</c:v>
                </c:pt>
                <c:pt idx="5">
                  <c:v>325</c:v>
                </c:pt>
                <c:pt idx="6">
                  <c:v>162.41999999999999</c:v>
                </c:pt>
                <c:pt idx="7">
                  <c:v>265.44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EC0-472B-87CF-9ED2E6C366D8}"/>
            </c:ext>
          </c:extLst>
        </c:ser>
        <c:ser>
          <c:idx val="3"/>
          <c:order val="3"/>
          <c:tx>
            <c:v>"02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Charts'!$E$2:$E$10</c:f>
              <c:numCache>
                <c:formatCode>"$"#,##0.00</c:formatCode>
                <c:ptCount val="9"/>
                <c:pt idx="0">
                  <c:v>575</c:v>
                </c:pt>
                <c:pt idx="1">
                  <c:v>542</c:v>
                </c:pt>
                <c:pt idx="2">
                  <c:v>88</c:v>
                </c:pt>
                <c:pt idx="3">
                  <c:v>0</c:v>
                </c:pt>
                <c:pt idx="4">
                  <c:v>6100</c:v>
                </c:pt>
                <c:pt idx="5">
                  <c:v>4204.09</c:v>
                </c:pt>
                <c:pt idx="6">
                  <c:v>317.05</c:v>
                </c:pt>
                <c:pt idx="7">
                  <c:v>1084.54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EC0-472B-87CF-9ED2E6C366D8}"/>
            </c:ext>
          </c:extLst>
        </c:ser>
        <c:ser>
          <c:idx val="4"/>
          <c:order val="4"/>
          <c:tx>
            <c:v>"03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Charts'!$F$2:$F$10</c:f>
              <c:numCache>
                <c:formatCode>"$"#,##0.00</c:formatCode>
                <c:ptCount val="9"/>
                <c:pt idx="0">
                  <c:v>300</c:v>
                </c:pt>
                <c:pt idx="1">
                  <c:v>540</c:v>
                </c:pt>
                <c:pt idx="2">
                  <c:v>201.18</c:v>
                </c:pt>
                <c:pt idx="3">
                  <c:v>333.04</c:v>
                </c:pt>
                <c:pt idx="4">
                  <c:v>2500</c:v>
                </c:pt>
                <c:pt idx="5">
                  <c:v>2329.77</c:v>
                </c:pt>
                <c:pt idx="6">
                  <c:v>288.62</c:v>
                </c:pt>
                <c:pt idx="7">
                  <c:v>316.12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EC0-472B-87CF-9ED2E6C366D8}"/>
            </c:ext>
          </c:extLst>
        </c:ser>
        <c:ser>
          <c:idx val="5"/>
          <c:order val="5"/>
          <c:tx>
            <c:v>"04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Charts'!$G$2:$G$10</c:f>
              <c:numCache>
                <c:formatCode>"$"#,##0.00</c:formatCode>
                <c:ptCount val="9"/>
                <c:pt idx="0">
                  <c:v>350</c:v>
                </c:pt>
                <c:pt idx="1">
                  <c:v>540</c:v>
                </c:pt>
                <c:pt idx="2">
                  <c:v>173.42</c:v>
                </c:pt>
                <c:pt idx="3">
                  <c:v>359.37</c:v>
                </c:pt>
                <c:pt idx="4">
                  <c:v>1985.56</c:v>
                </c:pt>
                <c:pt idx="5">
                  <c:v>1491.31</c:v>
                </c:pt>
                <c:pt idx="6">
                  <c:v>276.3</c:v>
                </c:pt>
                <c:pt idx="7">
                  <c:v>848.45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EC0-472B-87CF-9ED2E6C366D8}"/>
            </c:ext>
          </c:extLst>
        </c:ser>
        <c:ser>
          <c:idx val="6"/>
          <c:order val="6"/>
          <c:tx>
            <c:v>"05</c:v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Charts'!$H$2:$H$10</c:f>
              <c:numCache>
                <c:formatCode>"$"#,##0.00</c:formatCode>
                <c:ptCount val="9"/>
                <c:pt idx="0">
                  <c:v>350</c:v>
                </c:pt>
                <c:pt idx="1">
                  <c:v>465</c:v>
                </c:pt>
                <c:pt idx="2">
                  <c:v>268.12</c:v>
                </c:pt>
                <c:pt idx="3">
                  <c:v>438.86</c:v>
                </c:pt>
                <c:pt idx="4">
                  <c:v>4120.8500000000004</c:v>
                </c:pt>
                <c:pt idx="5">
                  <c:v>65.739999999999995</c:v>
                </c:pt>
                <c:pt idx="6">
                  <c:v>645.80999999999995</c:v>
                </c:pt>
                <c:pt idx="7">
                  <c:v>1983.74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EC0-472B-87CF-9ED2E6C366D8}"/>
            </c:ext>
          </c:extLst>
        </c:ser>
        <c:ser>
          <c:idx val="7"/>
          <c:order val="7"/>
          <c:tx>
            <c:v>"06</c:v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Charts'!$I$2:$I$10</c:f>
              <c:numCache>
                <c:formatCode>"$"#,##0.00</c:formatCode>
                <c:ptCount val="9"/>
                <c:pt idx="0">
                  <c:v>350</c:v>
                </c:pt>
                <c:pt idx="1">
                  <c:v>468</c:v>
                </c:pt>
                <c:pt idx="2">
                  <c:v>197.29</c:v>
                </c:pt>
                <c:pt idx="3">
                  <c:v>418.28</c:v>
                </c:pt>
                <c:pt idx="4">
                  <c:v>3825</c:v>
                </c:pt>
                <c:pt idx="5">
                  <c:v>30</c:v>
                </c:pt>
                <c:pt idx="6">
                  <c:v>613.23</c:v>
                </c:pt>
                <c:pt idx="7">
                  <c:v>649.59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EC0-472B-87CF-9ED2E6C366D8}"/>
            </c:ext>
          </c:extLst>
        </c:ser>
        <c:ser>
          <c:idx val="8"/>
          <c:order val="8"/>
          <c:tx>
            <c:v>"07</c:v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Charts'!$J$2:$J$10</c:f>
              <c:numCache>
                <c:formatCode>"$"#,##0.00</c:formatCode>
                <c:ptCount val="9"/>
                <c:pt idx="0">
                  <c:v>400</c:v>
                </c:pt>
                <c:pt idx="1">
                  <c:v>470</c:v>
                </c:pt>
                <c:pt idx="2">
                  <c:v>101.42</c:v>
                </c:pt>
                <c:pt idx="3">
                  <c:v>843.87</c:v>
                </c:pt>
                <c:pt idx="4">
                  <c:v>7988.39</c:v>
                </c:pt>
                <c:pt idx="5">
                  <c:v>276.2</c:v>
                </c:pt>
                <c:pt idx="6">
                  <c:v>1027.52</c:v>
                </c:pt>
                <c:pt idx="7">
                  <c:v>1552.26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EC0-472B-87CF-9ED2E6C366D8}"/>
            </c:ext>
          </c:extLst>
        </c:ser>
        <c:ser>
          <c:idx val="9"/>
          <c:order val="9"/>
          <c:tx>
            <c:v>"08</c:v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Charts'!$K$2:$K$10</c:f>
              <c:numCache>
                <c:formatCode>"$"#,##0.00</c:formatCode>
                <c:ptCount val="9"/>
                <c:pt idx="0">
                  <c:v>500</c:v>
                </c:pt>
                <c:pt idx="1">
                  <c:v>472</c:v>
                </c:pt>
                <c:pt idx="2">
                  <c:v>137.4</c:v>
                </c:pt>
                <c:pt idx="3">
                  <c:v>1032.56</c:v>
                </c:pt>
                <c:pt idx="4">
                  <c:v>1958.52</c:v>
                </c:pt>
                <c:pt idx="5">
                  <c:v>499.21</c:v>
                </c:pt>
                <c:pt idx="6">
                  <c:v>709.94</c:v>
                </c:pt>
                <c:pt idx="7">
                  <c:v>1137.8499999999999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FEC0-472B-87CF-9ED2E6C366D8}"/>
            </c:ext>
          </c:extLst>
        </c:ser>
        <c:ser>
          <c:idx val="10"/>
          <c:order val="10"/>
          <c:tx>
            <c:v>"09</c:v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Charts'!$L$2:$L$10</c:f>
              <c:numCache>
                <c:formatCode>"$"#,##0.00</c:formatCode>
                <c:ptCount val="9"/>
                <c:pt idx="0">
                  <c:v>550</c:v>
                </c:pt>
                <c:pt idx="1">
                  <c:v>476</c:v>
                </c:pt>
                <c:pt idx="2">
                  <c:v>111.24</c:v>
                </c:pt>
                <c:pt idx="3">
                  <c:v>755.08</c:v>
                </c:pt>
                <c:pt idx="4">
                  <c:v>2575</c:v>
                </c:pt>
                <c:pt idx="5">
                  <c:v>443.59</c:v>
                </c:pt>
                <c:pt idx="6">
                  <c:v>565.73</c:v>
                </c:pt>
                <c:pt idx="7">
                  <c:v>1036.81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FEC0-472B-87CF-9ED2E6C366D8}"/>
            </c:ext>
          </c:extLst>
        </c:ser>
        <c:ser>
          <c:idx val="11"/>
          <c:order val="11"/>
          <c:tx>
            <c:v>"10</c:v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Charts'!$M$2:$M$10</c:f>
              <c:numCache>
                <c:formatCode>"$"#,##0.00</c:formatCode>
                <c:ptCount val="9"/>
                <c:pt idx="0">
                  <c:v>550</c:v>
                </c:pt>
                <c:pt idx="1">
                  <c:v>478</c:v>
                </c:pt>
                <c:pt idx="2">
                  <c:v>92.8</c:v>
                </c:pt>
                <c:pt idx="3">
                  <c:v>740.57</c:v>
                </c:pt>
                <c:pt idx="4">
                  <c:v>4366.71</c:v>
                </c:pt>
                <c:pt idx="5">
                  <c:v>0</c:v>
                </c:pt>
                <c:pt idx="6">
                  <c:v>703.67</c:v>
                </c:pt>
                <c:pt idx="7">
                  <c:v>299.85000000000002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FEC0-472B-87CF-9ED2E6C366D8}"/>
            </c:ext>
          </c:extLst>
        </c:ser>
        <c:ser>
          <c:idx val="12"/>
          <c:order val="12"/>
          <c:tx>
            <c:v>"11</c:v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Charts'!$N$2:$N$10</c:f>
              <c:numCache>
                <c:formatCode>"$"#,##0.00</c:formatCode>
                <c:ptCount val="9"/>
                <c:pt idx="0">
                  <c:v>100</c:v>
                </c:pt>
                <c:pt idx="1">
                  <c:v>480</c:v>
                </c:pt>
                <c:pt idx="2">
                  <c:v>292.3</c:v>
                </c:pt>
                <c:pt idx="3">
                  <c:v>492.33</c:v>
                </c:pt>
                <c:pt idx="4">
                  <c:v>3900</c:v>
                </c:pt>
                <c:pt idx="5">
                  <c:v>2100</c:v>
                </c:pt>
                <c:pt idx="6">
                  <c:v>311.97000000000003</c:v>
                </c:pt>
                <c:pt idx="7">
                  <c:v>1522.87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FEC0-472B-87CF-9ED2E6C366D8}"/>
            </c:ext>
          </c:extLst>
        </c:ser>
        <c:ser>
          <c:idx val="13"/>
          <c:order val="13"/>
          <c:tx>
            <c:v>"12</c:v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Charts'!$O$2:$O$10</c:f>
              <c:numCache>
                <c:formatCode>"$"#,##0.00</c:formatCode>
                <c:ptCount val="9"/>
                <c:pt idx="0">
                  <c:v>0</c:v>
                </c:pt>
                <c:pt idx="1">
                  <c:v>527</c:v>
                </c:pt>
                <c:pt idx="2">
                  <c:v>204.73</c:v>
                </c:pt>
                <c:pt idx="3">
                  <c:v>619.86</c:v>
                </c:pt>
                <c:pt idx="4">
                  <c:v>4300</c:v>
                </c:pt>
                <c:pt idx="5">
                  <c:v>1600</c:v>
                </c:pt>
                <c:pt idx="6">
                  <c:v>281.43</c:v>
                </c:pt>
                <c:pt idx="7">
                  <c:v>389.92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FEC0-472B-87CF-9ED2E6C366D8}"/>
            </c:ext>
          </c:extLst>
        </c:ser>
        <c:ser>
          <c:idx val="14"/>
          <c:order val="14"/>
          <c:tx>
            <c:v>"13</c:v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Charts'!$P$2:$P$10</c:f>
              <c:numCache>
                <c:formatCode>"$"#,##0.00</c:formatCode>
                <c:ptCount val="9"/>
                <c:pt idx="0">
                  <c:v>0</c:v>
                </c:pt>
                <c:pt idx="1">
                  <c:v>585</c:v>
                </c:pt>
                <c:pt idx="2">
                  <c:v>216.24</c:v>
                </c:pt>
                <c:pt idx="3">
                  <c:v>581.12</c:v>
                </c:pt>
                <c:pt idx="4">
                  <c:v>3775</c:v>
                </c:pt>
                <c:pt idx="5">
                  <c:v>1704.36</c:v>
                </c:pt>
                <c:pt idx="6">
                  <c:v>495.14</c:v>
                </c:pt>
                <c:pt idx="7">
                  <c:v>955.06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FEC0-472B-87CF-9ED2E6C366D8}"/>
            </c:ext>
          </c:extLst>
        </c:ser>
        <c:ser>
          <c:idx val="15"/>
          <c:order val="15"/>
          <c:tx>
            <c:v>"14</c:v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Charts'!$Q$2:$Q$10</c:f>
              <c:numCache>
                <c:formatCode>"$"#,##0.00</c:formatCode>
                <c:ptCount val="9"/>
                <c:pt idx="0">
                  <c:v>0</c:v>
                </c:pt>
                <c:pt idx="1">
                  <c:v>586</c:v>
                </c:pt>
                <c:pt idx="2">
                  <c:v>104.72</c:v>
                </c:pt>
                <c:pt idx="3">
                  <c:v>622.35</c:v>
                </c:pt>
                <c:pt idx="4">
                  <c:v>4700</c:v>
                </c:pt>
                <c:pt idx="5">
                  <c:v>1000</c:v>
                </c:pt>
                <c:pt idx="6">
                  <c:v>412.61</c:v>
                </c:pt>
                <c:pt idx="7">
                  <c:v>223.26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FEC0-472B-87CF-9ED2E6C366D8}"/>
            </c:ext>
          </c:extLst>
        </c:ser>
        <c:ser>
          <c:idx val="16"/>
          <c:order val="16"/>
          <c:tx>
            <c:v>"15</c:v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Charts'!$R$2:$R$10</c:f>
              <c:numCache>
                <c:formatCode>"$"#,##0.00</c:formatCode>
                <c:ptCount val="9"/>
                <c:pt idx="0">
                  <c:v>0</c:v>
                </c:pt>
                <c:pt idx="1">
                  <c:v>697</c:v>
                </c:pt>
                <c:pt idx="2">
                  <c:v>105</c:v>
                </c:pt>
                <c:pt idx="3">
                  <c:v>469.45</c:v>
                </c:pt>
                <c:pt idx="4">
                  <c:v>3600</c:v>
                </c:pt>
                <c:pt idx="5">
                  <c:v>400</c:v>
                </c:pt>
                <c:pt idx="6">
                  <c:v>852.67</c:v>
                </c:pt>
                <c:pt idx="7">
                  <c:v>448.25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EC0-472B-87CF-9ED2E6C366D8}"/>
            </c:ext>
          </c:extLst>
        </c:ser>
        <c:ser>
          <c:idx val="17"/>
          <c:order val="17"/>
          <c:tx>
            <c:v>"16</c:v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Charts'!$S$2:$S$10</c:f>
              <c:numCache>
                <c:formatCode>"$"#,##0.00</c:formatCode>
                <c:ptCount val="9"/>
                <c:pt idx="0">
                  <c:v>0</c:v>
                </c:pt>
                <c:pt idx="1">
                  <c:v>699</c:v>
                </c:pt>
                <c:pt idx="2">
                  <c:v>144</c:v>
                </c:pt>
                <c:pt idx="3">
                  <c:v>525.36</c:v>
                </c:pt>
                <c:pt idx="4">
                  <c:v>4523.28</c:v>
                </c:pt>
                <c:pt idx="5">
                  <c:v>0</c:v>
                </c:pt>
                <c:pt idx="6">
                  <c:v>884.94</c:v>
                </c:pt>
                <c:pt idx="7">
                  <c:v>222.36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FEC0-472B-87CF-9ED2E6C366D8}"/>
            </c:ext>
          </c:extLst>
        </c:ser>
        <c:ser>
          <c:idx val="18"/>
          <c:order val="18"/>
          <c:tx>
            <c:v>"17</c:v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'Exp Charts'!$A$2:$A$10</c:f>
              <c:strCache>
                <c:ptCount val="9"/>
                <c:pt idx="0">
                  <c:v>CPA</c:v>
                </c:pt>
                <c:pt idx="1">
                  <c:v>Insurance</c:v>
                </c:pt>
                <c:pt idx="2">
                  <c:v>Postage</c:v>
                </c:pt>
                <c:pt idx="3">
                  <c:v>Utilities</c:v>
                </c:pt>
                <c:pt idx="4">
                  <c:v>Grounds Keeping</c:v>
                </c:pt>
                <c:pt idx="5">
                  <c:v>Legal</c:v>
                </c:pt>
                <c:pt idx="6">
                  <c:v>NNO</c:v>
                </c:pt>
                <c:pt idx="7">
                  <c:v>Supplies, Mtg Costs, Others</c:v>
                </c:pt>
                <c:pt idx="8">
                  <c:v>Drain Maintenance</c:v>
                </c:pt>
              </c:strCache>
            </c:strRef>
          </c:cat>
          <c:val>
            <c:numRef>
              <c:f>'Exp Charts'!$T$2:$T$10</c:f>
              <c:numCache>
                <c:formatCode>General</c:formatCode>
                <c:ptCount val="9"/>
                <c:pt idx="0" formatCode="&quot;$&quot;#,##0.00">
                  <c:v>0</c:v>
                </c:pt>
                <c:pt idx="1">
                  <c:v>849</c:v>
                </c:pt>
                <c:pt idx="2">
                  <c:v>152.56</c:v>
                </c:pt>
                <c:pt idx="3">
                  <c:v>544.35</c:v>
                </c:pt>
                <c:pt idx="4">
                  <c:v>3978.04</c:v>
                </c:pt>
                <c:pt idx="5">
                  <c:v>400</c:v>
                </c:pt>
                <c:pt idx="6">
                  <c:v>761.06</c:v>
                </c:pt>
                <c:pt idx="7" formatCode="&quot;$&quot;#,##0.00">
                  <c:v>75.400000000000006</c:v>
                </c:pt>
                <c:pt idx="8">
                  <c:v>2600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FEC0-472B-87CF-9ED2E6C366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9363840"/>
        <c:axId val="289365016"/>
      </c:barChart>
      <c:catAx>
        <c:axId val="28936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65016"/>
        <c:crosses val="autoZero"/>
        <c:auto val="1"/>
        <c:lblAlgn val="ctr"/>
        <c:lblOffset val="100"/>
        <c:noMultiLvlLbl val="0"/>
      </c:catAx>
      <c:valAx>
        <c:axId val="289365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63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Budget Summary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Overview!$B$36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Overview!$A$37:$A$56</c:f>
              <c:strCache>
                <c:ptCount val="20"/>
                <c:pt idx="0">
                  <c:v>98 (Jul-Dec)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</c:strCache>
            </c:strRef>
          </c:cat>
          <c:val>
            <c:numRef>
              <c:f>Overview!$B$37:$B$56</c:f>
              <c:numCache>
                <c:formatCode>"$"#,##0.00</c:formatCode>
                <c:ptCount val="20"/>
                <c:pt idx="0">
                  <c:v>390.11</c:v>
                </c:pt>
                <c:pt idx="1">
                  <c:v>785.65</c:v>
                </c:pt>
                <c:pt idx="2">
                  <c:v>9008.01</c:v>
                </c:pt>
                <c:pt idx="3">
                  <c:v>2470.5300000000002</c:v>
                </c:pt>
                <c:pt idx="4">
                  <c:v>12910.68</c:v>
                </c:pt>
                <c:pt idx="5">
                  <c:v>6808.73</c:v>
                </c:pt>
                <c:pt idx="6">
                  <c:v>6024.41</c:v>
                </c:pt>
                <c:pt idx="7">
                  <c:v>8338.1200000000008</c:v>
                </c:pt>
                <c:pt idx="8">
                  <c:v>6551.39</c:v>
                </c:pt>
                <c:pt idx="9">
                  <c:v>12659.66</c:v>
                </c:pt>
                <c:pt idx="10">
                  <c:v>6447.48</c:v>
                </c:pt>
                <c:pt idx="11">
                  <c:v>6513.45</c:v>
                </c:pt>
                <c:pt idx="12">
                  <c:v>7231.6</c:v>
                </c:pt>
                <c:pt idx="13">
                  <c:v>9199.4699999999993</c:v>
                </c:pt>
                <c:pt idx="14">
                  <c:v>7922.94</c:v>
                </c:pt>
                <c:pt idx="15">
                  <c:v>8311.92</c:v>
                </c:pt>
                <c:pt idx="16">
                  <c:v>7648.94</c:v>
                </c:pt>
                <c:pt idx="17">
                  <c:v>6572.37</c:v>
                </c:pt>
                <c:pt idx="18">
                  <c:v>8511.25</c:v>
                </c:pt>
                <c:pt idx="19">
                  <c:v>9360.41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A-476F-9D62-DA6CA020715C}"/>
            </c:ext>
          </c:extLst>
        </c:ser>
        <c:ser>
          <c:idx val="1"/>
          <c:order val="1"/>
          <c:tx>
            <c:strRef>
              <c:f>Overview!$C$36</c:f>
              <c:strCache>
                <c:ptCount val="1"/>
                <c:pt idx="0">
                  <c:v>MANAGEMENT RESERVE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c:spPr>
          <c:invertIfNegative val="0"/>
          <c:cat>
            <c:strRef>
              <c:f>Overview!$A$37:$A$56</c:f>
              <c:strCache>
                <c:ptCount val="20"/>
                <c:pt idx="0">
                  <c:v>98 (Jul-Dec)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</c:strCache>
            </c:strRef>
          </c:cat>
          <c:val>
            <c:numRef>
              <c:f>Overview!$C$37:$C$56</c:f>
              <c:numCache>
                <c:formatCode>"$"#,##0.00</c:formatCode>
                <c:ptCount val="20"/>
                <c:pt idx="0">
                  <c:v>4651.96</c:v>
                </c:pt>
                <c:pt idx="1">
                  <c:v>9172.41</c:v>
                </c:pt>
                <c:pt idx="2">
                  <c:v>12155.14</c:v>
                </c:pt>
                <c:pt idx="3">
                  <c:v>14362.28</c:v>
                </c:pt>
                <c:pt idx="4">
                  <c:v>8777.65</c:v>
                </c:pt>
                <c:pt idx="5">
                  <c:v>8871.11</c:v>
                </c:pt>
                <c:pt idx="6">
                  <c:v>9576.3799999999992</c:v>
                </c:pt>
                <c:pt idx="7">
                  <c:v>7591.81</c:v>
                </c:pt>
                <c:pt idx="8">
                  <c:v>7264.51</c:v>
                </c:pt>
                <c:pt idx="9">
                  <c:v>2437.5500000000002</c:v>
                </c:pt>
                <c:pt idx="10">
                  <c:v>3405.85</c:v>
                </c:pt>
                <c:pt idx="11">
                  <c:v>3453.02</c:v>
                </c:pt>
                <c:pt idx="12">
                  <c:v>3006.42</c:v>
                </c:pt>
                <c:pt idx="13">
                  <c:v>3376.95</c:v>
                </c:pt>
                <c:pt idx="14">
                  <c:v>3705.91</c:v>
                </c:pt>
                <c:pt idx="15">
                  <c:v>3664.61</c:v>
                </c:pt>
                <c:pt idx="16">
                  <c:v>6352.58</c:v>
                </c:pt>
                <c:pt idx="17">
                  <c:v>8511.25</c:v>
                </c:pt>
                <c:pt idx="18">
                  <c:v>10307.92</c:v>
                </c:pt>
                <c:pt idx="19">
                  <c:v>10274.44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A-476F-9D62-DA6CA0207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9365800"/>
        <c:axId val="289361096"/>
      </c:barChart>
      <c:lineChart>
        <c:grouping val="standard"/>
        <c:varyColors val="0"/>
        <c:ser>
          <c:idx val="2"/>
          <c:order val="2"/>
          <c:tx>
            <c:strRef>
              <c:f>Overview!$D$36</c:f>
              <c:strCache>
                <c:ptCount val="1"/>
                <c:pt idx="0">
                  <c:v>DUES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cat>
            <c:strRef>
              <c:f>Overview!$A$37:$A$56</c:f>
              <c:strCache>
                <c:ptCount val="20"/>
                <c:pt idx="0">
                  <c:v>98 (Jul-Dec)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</c:strCache>
            </c:strRef>
          </c:cat>
          <c:val>
            <c:numRef>
              <c:f>Overview!$D$37:$D$56</c:f>
              <c:numCache>
                <c:formatCode>"$"#,##0.00</c:formatCode>
                <c:ptCount val="20"/>
                <c:pt idx="0">
                  <c:v>6720</c:v>
                </c:pt>
                <c:pt idx="1">
                  <c:v>6720</c:v>
                </c:pt>
                <c:pt idx="2">
                  <c:v>6720</c:v>
                </c:pt>
                <c:pt idx="3">
                  <c:v>4200</c:v>
                </c:pt>
                <c:pt idx="4">
                  <c:v>6720</c:v>
                </c:pt>
                <c:pt idx="5">
                  <c:v>6720</c:v>
                </c:pt>
                <c:pt idx="6">
                  <c:v>6720</c:v>
                </c:pt>
                <c:pt idx="7">
                  <c:v>6300</c:v>
                </c:pt>
                <c:pt idx="8">
                  <c:v>6300</c:v>
                </c:pt>
                <c:pt idx="9">
                  <c:v>6300</c:v>
                </c:pt>
                <c:pt idx="10">
                  <c:v>6720</c:v>
                </c:pt>
                <c:pt idx="11">
                  <c:v>6720</c:v>
                </c:pt>
                <c:pt idx="12">
                  <c:v>6720</c:v>
                </c:pt>
                <c:pt idx="13">
                  <c:v>7980</c:v>
                </c:pt>
                <c:pt idx="14">
                  <c:v>7980</c:v>
                </c:pt>
                <c:pt idx="15">
                  <c:v>7980</c:v>
                </c:pt>
                <c:pt idx="16">
                  <c:v>8778</c:v>
                </c:pt>
                <c:pt idx="17">
                  <c:v>8731</c:v>
                </c:pt>
                <c:pt idx="18">
                  <c:v>8795</c:v>
                </c:pt>
                <c:pt idx="19">
                  <c:v>9327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C2A-476F-9D62-DA6CA0207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9365800"/>
        <c:axId val="289361096"/>
      </c:lineChart>
      <c:catAx>
        <c:axId val="289365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61096"/>
        <c:crosses val="autoZero"/>
        <c:auto val="1"/>
        <c:lblAlgn val="ctr"/>
        <c:lblOffset val="100"/>
        <c:noMultiLvlLbl val="0"/>
      </c:catAx>
      <c:valAx>
        <c:axId val="289361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65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ED55A-FBE2-47EC-B937-6F4A765B728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32BF8-9367-42F1-8F33-7ECE4D8E3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32BF8-9367-42F1-8F33-7ECE4D8E31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26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0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9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9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4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1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2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3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77400-2DF6-4348-A76A-EE5F768B835A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01F9-57B7-4755-8540-0C8CBF2925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2018 </a:t>
            </a:r>
            <a:r>
              <a:rPr lang="en-US" sz="3600" dirty="0" smtClean="0"/>
              <a:t>Annual Meeting Agenda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 fontScale="25000" lnSpcReduction="20000"/>
          </a:bodyPr>
          <a:lstStyle/>
          <a:p>
            <a:r>
              <a:rPr lang="en-US" sz="6200" dirty="0"/>
              <a:t>President – Accomplishments, Initiatives (7:05-7:15)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Minutes from </a:t>
            </a:r>
            <a:r>
              <a:rPr lang="en-US" sz="6200" dirty="0" smtClean="0"/>
              <a:t>2017 </a:t>
            </a:r>
            <a:r>
              <a:rPr lang="en-US" sz="6200" dirty="0"/>
              <a:t>BOD </a:t>
            </a:r>
            <a:r>
              <a:rPr lang="en-US" sz="6200" dirty="0" smtClean="0"/>
              <a:t>Meeting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Award </a:t>
            </a:r>
            <a:r>
              <a:rPr lang="en-US" sz="6200" dirty="0"/>
              <a:t>of landscaping/maintenance contract to new contractor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Timeline for assessment mailing/late fees and </a:t>
            </a:r>
            <a:r>
              <a:rPr lang="en-US" sz="6200" dirty="0" smtClean="0"/>
              <a:t>policy/attorney fees</a:t>
            </a:r>
            <a:endParaRPr lang="en-US" sz="6200" dirty="0"/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Front Entrance Lighting</a:t>
            </a:r>
            <a:endParaRPr lang="en-US" sz="6200" dirty="0"/>
          </a:p>
          <a:p>
            <a:pPr marL="400050" lvl="1" indent="0">
              <a:buNone/>
            </a:pPr>
            <a:endParaRPr lang="en-US" sz="6200" dirty="0"/>
          </a:p>
          <a:p>
            <a:r>
              <a:rPr lang="en-US" sz="6200" dirty="0"/>
              <a:t>Vice-President (7:15-7:25) – Management Reserve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Landscaping </a:t>
            </a:r>
            <a:r>
              <a:rPr lang="en-US" sz="6200" dirty="0"/>
              <a:t>front entrance</a:t>
            </a:r>
          </a:p>
          <a:p>
            <a:pPr marL="0" indent="0">
              <a:buNone/>
            </a:pPr>
            <a:endParaRPr lang="en-US" sz="6200" dirty="0"/>
          </a:p>
          <a:p>
            <a:r>
              <a:rPr lang="en-US" sz="6200" dirty="0"/>
              <a:t>Treasurer (7:25-7:30)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2017 </a:t>
            </a:r>
            <a:r>
              <a:rPr lang="en-US" sz="6200" dirty="0"/>
              <a:t>Expenditures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2018 </a:t>
            </a:r>
            <a:r>
              <a:rPr lang="en-US" sz="6200" dirty="0"/>
              <a:t>Budget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 smtClean="0"/>
              <a:t>2019 </a:t>
            </a:r>
            <a:r>
              <a:rPr lang="en-US" sz="6200" dirty="0"/>
              <a:t>Annual Dues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Report of Financial Committee (7:30-7:35)</a:t>
            </a:r>
          </a:p>
          <a:p>
            <a:pPr marL="0" indent="0">
              <a:buNone/>
            </a:pPr>
            <a:r>
              <a:rPr lang="en-US" sz="6200" dirty="0"/>
              <a:t> </a:t>
            </a:r>
          </a:p>
          <a:p>
            <a:r>
              <a:rPr lang="en-US" sz="6200" dirty="0"/>
              <a:t>Continuing Business (7:30-7:45</a:t>
            </a:r>
            <a:r>
              <a:rPr lang="en-US" sz="6200" dirty="0" smtClean="0"/>
              <a:t>)</a:t>
            </a:r>
            <a:endParaRPr lang="en-US" sz="6200" dirty="0"/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Yard Sale Planning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6200" dirty="0"/>
              <a:t>Volunteer Acknowledgement</a:t>
            </a:r>
          </a:p>
          <a:p>
            <a:endParaRPr lang="en-US" sz="6200" dirty="0"/>
          </a:p>
          <a:p>
            <a:r>
              <a:rPr lang="en-US" sz="6200" dirty="0">
                <a:solidFill>
                  <a:srgbClr val="FF0000"/>
                </a:solidFill>
              </a:rPr>
              <a:t>Membership votes on proposed expenditures (7:45-7:50)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Front </a:t>
            </a:r>
            <a:r>
              <a:rPr lang="en-US" sz="3600" dirty="0" smtClean="0"/>
              <a:t>Entrance </a:t>
            </a:r>
            <a:r>
              <a:rPr lang="en-US" sz="3600" dirty="0" smtClean="0"/>
              <a:t>Lighting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504825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Maintenance Contract Bids Collected:</a:t>
            </a:r>
          </a:p>
          <a:p>
            <a:pPr lvl="1"/>
            <a:r>
              <a:rPr lang="en-US" sz="1600" dirty="0" smtClean="0"/>
              <a:t>Buddy B - $3,110</a:t>
            </a:r>
          </a:p>
          <a:p>
            <a:pPr lvl="1"/>
            <a:r>
              <a:rPr lang="en-US" sz="1600" dirty="0" smtClean="0"/>
              <a:t>Five Point </a:t>
            </a:r>
            <a:r>
              <a:rPr lang="en-US" sz="1600" dirty="0" smtClean="0"/>
              <a:t>Landscaping </a:t>
            </a:r>
            <a:r>
              <a:rPr lang="en-US" sz="1600" dirty="0" smtClean="0"/>
              <a:t>- $4,145</a:t>
            </a:r>
          </a:p>
          <a:p>
            <a:pPr lvl="1"/>
            <a:r>
              <a:rPr lang="en-US" sz="1600" dirty="0" smtClean="0"/>
              <a:t>Buddy Lee - $4,595</a:t>
            </a:r>
          </a:p>
          <a:p>
            <a:pPr lvl="1"/>
            <a:r>
              <a:rPr lang="en-US" sz="1600" dirty="0" smtClean="0"/>
              <a:t>Clean Cut Crew - $4,760</a:t>
            </a:r>
          </a:p>
          <a:p>
            <a:r>
              <a:rPr lang="en-US" sz="2000" dirty="0"/>
              <a:t>Lighting Estimates </a:t>
            </a:r>
            <a:r>
              <a:rPr lang="en-US" sz="2000" dirty="0" smtClean="0"/>
              <a:t>Collected</a:t>
            </a:r>
          </a:p>
          <a:p>
            <a:pPr lvl="1"/>
            <a:r>
              <a:rPr lang="en-US" sz="1600" dirty="0" smtClean="0"/>
              <a:t>Josh Jenkins </a:t>
            </a:r>
            <a:r>
              <a:rPr lang="en-US" sz="1600" dirty="0" smtClean="0"/>
              <a:t>Enterprise- </a:t>
            </a:r>
            <a:r>
              <a:rPr lang="en-US" sz="1600" dirty="0" smtClean="0"/>
              <a:t>$2,100 new wiring</a:t>
            </a:r>
          </a:p>
          <a:p>
            <a:pPr lvl="1"/>
            <a:r>
              <a:rPr lang="en-US" sz="1600" dirty="0" err="1"/>
              <a:t>Powertech</a:t>
            </a:r>
            <a:r>
              <a:rPr lang="en-US" sz="1600" dirty="0"/>
              <a:t> Electric - $2,900 new wiring $1,000 </a:t>
            </a:r>
            <a:r>
              <a:rPr lang="en-US" sz="1600" dirty="0" smtClean="0"/>
              <a:t>solar</a:t>
            </a:r>
          </a:p>
          <a:p>
            <a:pPr lvl="1"/>
            <a:r>
              <a:rPr lang="en-US" sz="1600" dirty="0" smtClean="0"/>
              <a:t>Clean Cut Crew - $4,000+ new wiring, TBD solar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39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121880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Reviewed the status of drain repairs near Lot 18.</a:t>
            </a:r>
          </a:p>
          <a:p>
            <a:r>
              <a:rPr lang="en-US" dirty="0" smtClean="0"/>
              <a:t>Reviewed </a:t>
            </a:r>
            <a:r>
              <a:rPr lang="en-US" dirty="0"/>
              <a:t>the timeline for sending out notices of dues, late fees,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Reviewed maintenance contract bids and contractor selection.</a:t>
            </a:r>
            <a:endParaRPr lang="en-US" dirty="0"/>
          </a:p>
          <a:p>
            <a:pPr lvl="0"/>
            <a:r>
              <a:rPr lang="en-US" dirty="0" smtClean="0"/>
              <a:t>Discussed BOD membership and membership needs.</a:t>
            </a:r>
          </a:p>
          <a:p>
            <a:r>
              <a:rPr lang="en-US" dirty="0" smtClean="0"/>
              <a:t>The </a:t>
            </a:r>
            <a:r>
              <a:rPr lang="en-US" dirty="0"/>
              <a:t>Treasurer and committee reviewed the </a:t>
            </a:r>
            <a:r>
              <a:rPr lang="en-US" dirty="0" smtClean="0"/>
              <a:t>budget</a:t>
            </a:r>
          </a:p>
          <a:p>
            <a:pPr lvl="1"/>
            <a:r>
              <a:rPr lang="en-US" dirty="0" smtClean="0"/>
              <a:t>Reviewed 2016 budget execution and 2017 budget forecast</a:t>
            </a:r>
          </a:p>
          <a:p>
            <a:pPr lvl="1"/>
            <a:r>
              <a:rPr lang="en-US" dirty="0" smtClean="0"/>
              <a:t>Discussed questions regarding insurance coverage</a:t>
            </a:r>
          </a:p>
          <a:p>
            <a:pPr lvl="1"/>
            <a:r>
              <a:rPr lang="en-US" dirty="0" smtClean="0"/>
              <a:t>Solicited input for potential future drain repairs</a:t>
            </a:r>
          </a:p>
          <a:p>
            <a:pPr lvl="0"/>
            <a:r>
              <a:rPr lang="en-US" dirty="0" smtClean="0"/>
              <a:t>The </a:t>
            </a:r>
            <a:r>
              <a:rPr lang="en-US" dirty="0"/>
              <a:t>Treasury Committee </a:t>
            </a:r>
            <a:r>
              <a:rPr lang="en-US" dirty="0" smtClean="0"/>
              <a:t>reported no issues with </a:t>
            </a:r>
            <a:r>
              <a:rPr lang="en-US" dirty="0"/>
              <a:t>financial </a:t>
            </a:r>
            <a:r>
              <a:rPr lang="en-US" dirty="0" smtClean="0"/>
              <a:t>records. Acknowledged </a:t>
            </a:r>
            <a:r>
              <a:rPr lang="en-US" dirty="0"/>
              <a:t>new members of the Financial Committee. </a:t>
            </a:r>
            <a:endParaRPr lang="en-US" dirty="0" smtClean="0"/>
          </a:p>
          <a:p>
            <a:r>
              <a:rPr lang="en-US" dirty="0" smtClean="0"/>
              <a:t>Discussed plans for tree replacement on Persimmon Creed Rd as well as a variety of other topics to inform the community ( metal roofs, storm drains, mosquito spraying, mulch sale, speed bumps 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Minutes from the </a:t>
            </a:r>
            <a:r>
              <a:rPr lang="en-US" sz="3600" dirty="0" smtClean="0"/>
              <a:t>2017 </a:t>
            </a:r>
            <a:r>
              <a:rPr lang="en-US" sz="3600" dirty="0" smtClean="0"/>
              <a:t>BOD Meeting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123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Dues Policy / Due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3999" cy="4953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smtClean="0"/>
              <a:t>2019 </a:t>
            </a:r>
            <a:r>
              <a:rPr lang="en-US" b="1" dirty="0"/>
              <a:t>Annual Assessment ($105.00)</a:t>
            </a:r>
          </a:p>
          <a:p>
            <a:r>
              <a:rPr lang="en-US" sz="2000" dirty="0"/>
              <a:t>Annual Dues </a:t>
            </a:r>
          </a:p>
          <a:p>
            <a:pPr marL="628650" lvl="1"/>
            <a:r>
              <a:rPr lang="en-US" sz="2000" dirty="0"/>
              <a:t>Statements mailed out ~ 1 Dec every year.</a:t>
            </a:r>
          </a:p>
          <a:p>
            <a:pPr marL="628650" lvl="1"/>
            <a:r>
              <a:rPr lang="en-US" sz="2000" dirty="0"/>
              <a:t>Due Date: January 31</a:t>
            </a:r>
            <a:r>
              <a:rPr lang="en-US" sz="2000" baseline="30000" dirty="0"/>
              <a:t>st</a:t>
            </a:r>
            <a:r>
              <a:rPr lang="en-US" sz="2000" dirty="0"/>
              <a:t> of the New Year</a:t>
            </a:r>
          </a:p>
          <a:p>
            <a:pPr marL="628650" lvl="1"/>
            <a:r>
              <a:rPr lang="en-US" sz="2000" dirty="0"/>
              <a:t>Payment due date / amount communicated through out year. </a:t>
            </a:r>
          </a:p>
          <a:p>
            <a:pPr marL="628650" lvl="1"/>
            <a:r>
              <a:rPr lang="en-US" sz="2000" dirty="0"/>
              <a:t>Payment Late Fees Begin </a:t>
            </a:r>
            <a:r>
              <a:rPr lang="en-US" sz="2000" dirty="0">
                <a:solidFill>
                  <a:schemeClr val="tx2"/>
                </a:solidFill>
              </a:rPr>
              <a:t>January 31</a:t>
            </a:r>
            <a:r>
              <a:rPr lang="en-US" sz="2000" baseline="30000" dirty="0">
                <a:solidFill>
                  <a:schemeClr val="tx2"/>
                </a:solidFill>
              </a:rPr>
              <a:t>st</a:t>
            </a:r>
            <a:r>
              <a:rPr lang="en-US" sz="2000" dirty="0">
                <a:solidFill>
                  <a:schemeClr val="tx2"/>
                </a:solidFill>
              </a:rPr>
              <a:t>  ($15.00 late fee)</a:t>
            </a:r>
          </a:p>
          <a:p>
            <a:pPr marL="857250" lvl="2"/>
            <a:r>
              <a:rPr lang="en-US" sz="2000" dirty="0"/>
              <a:t>$15.00 + 4.7 Cents per day ( 18% Annum)</a:t>
            </a:r>
          </a:p>
          <a:p>
            <a:pPr marL="857250" lvl="2"/>
            <a:r>
              <a:rPr lang="en-US" sz="2000" dirty="0" smtClean="0"/>
              <a:t>Late </a:t>
            </a:r>
            <a:r>
              <a:rPr lang="en-US" sz="2000" dirty="0"/>
              <a:t>fee notice and payment reminder mailed out ~ 2 weeks after February 15.</a:t>
            </a:r>
          </a:p>
          <a:p>
            <a:pPr marL="857250" lvl="2"/>
            <a:r>
              <a:rPr lang="en-US" sz="2000" dirty="0"/>
              <a:t>15 days to respond.  If no response, Demand letter sent from resident agent </a:t>
            </a:r>
            <a:r>
              <a:rPr lang="en-US" sz="2000" dirty="0" smtClean="0"/>
              <a:t>  (Attorney </a:t>
            </a:r>
            <a:r>
              <a:rPr lang="en-US" sz="2000" dirty="0"/>
              <a:t>Fees added to Account at rate of $200 / </a:t>
            </a:r>
            <a:r>
              <a:rPr lang="en-US" sz="2000" dirty="0" err="1"/>
              <a:t>hr</a:t>
            </a:r>
            <a:r>
              <a:rPr lang="en-US" sz="2000" dirty="0"/>
              <a:t> for any work related to each individual account)</a:t>
            </a:r>
          </a:p>
          <a:p>
            <a:pPr marL="857250" lvl="2"/>
            <a:r>
              <a:rPr lang="en-US" sz="2000" dirty="0"/>
              <a:t> If no response to demand letter, claim filed in </a:t>
            </a:r>
            <a:r>
              <a:rPr lang="en-US" sz="2000" dirty="0" smtClean="0"/>
              <a:t>court or the association may elect to place a lien on the property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6006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The Annual Assessment has been the same since for 4 years now.  No changes are planned.</a:t>
            </a:r>
          </a:p>
        </p:txBody>
      </p:sp>
    </p:spTree>
    <p:extLst>
      <p:ext uri="{BB962C8B-B14F-4D97-AF65-F5344CB8AC3E}">
        <p14:creationId xmlns:p14="http://schemas.microsoft.com/office/powerpoint/2010/main" val="144036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922564"/>
            <a:ext cx="9144000" cy="371623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2017 Budget</a:t>
            </a:r>
          </a:p>
        </p:txBody>
      </p:sp>
    </p:spTree>
    <p:extLst>
      <p:ext uri="{BB962C8B-B14F-4D97-AF65-F5344CB8AC3E}">
        <p14:creationId xmlns:p14="http://schemas.microsoft.com/office/powerpoint/2010/main" val="2126697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524624" y="4124325"/>
            <a:ext cx="24384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$2,600.00 for Drain Maintenance 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0557060"/>
              </p:ext>
            </p:extLst>
          </p:nvPr>
        </p:nvGraphicFramePr>
        <p:xfrm>
          <a:off x="314325" y="3992046"/>
          <a:ext cx="8524875" cy="2799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64701" y="1447800"/>
            <a:ext cx="2193549" cy="2743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$105.00 Annual Dues for 4 years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4105858"/>
              </p:ext>
            </p:extLst>
          </p:nvPr>
        </p:nvGraphicFramePr>
        <p:xfrm>
          <a:off x="295275" y="1332429"/>
          <a:ext cx="8372475" cy="2659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Budget / Expenditures Overtime</a:t>
            </a:r>
          </a:p>
        </p:txBody>
      </p:sp>
    </p:spTree>
    <p:extLst>
      <p:ext uri="{BB962C8B-B14F-4D97-AF65-F5344CB8AC3E}">
        <p14:creationId xmlns:p14="http://schemas.microsoft.com/office/powerpoint/2010/main" val="347913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650469"/>
              </p:ext>
            </p:extLst>
          </p:nvPr>
        </p:nvGraphicFramePr>
        <p:xfrm>
          <a:off x="56536" y="1676400"/>
          <a:ext cx="4580658" cy="4527952"/>
        </p:xfrm>
        <a:graphic>
          <a:graphicData uri="http://schemas.openxmlformats.org/drawingml/2006/table">
            <a:tbl>
              <a:tblPr/>
              <a:tblGrid>
                <a:gridCol w="1307136">
                  <a:extLst>
                    <a:ext uri="{9D8B030D-6E8A-4147-A177-3AD203B41FA5}">
                      <a16:colId xmlns="" xmlns:a16="http://schemas.microsoft.com/office/drawing/2014/main" val="1928803796"/>
                    </a:ext>
                  </a:extLst>
                </a:gridCol>
                <a:gridCol w="673459">
                  <a:extLst>
                    <a:ext uri="{9D8B030D-6E8A-4147-A177-3AD203B41FA5}">
                      <a16:colId xmlns="" xmlns:a16="http://schemas.microsoft.com/office/drawing/2014/main" val="1148592139"/>
                    </a:ext>
                  </a:extLst>
                </a:gridCol>
                <a:gridCol w="673459">
                  <a:extLst>
                    <a:ext uri="{9D8B030D-6E8A-4147-A177-3AD203B41FA5}">
                      <a16:colId xmlns="" xmlns:a16="http://schemas.microsoft.com/office/drawing/2014/main" val="4243516847"/>
                    </a:ext>
                  </a:extLst>
                </a:gridCol>
                <a:gridCol w="113664">
                  <a:extLst>
                    <a:ext uri="{9D8B030D-6E8A-4147-A177-3AD203B41FA5}">
                      <a16:colId xmlns="" xmlns:a16="http://schemas.microsoft.com/office/drawing/2014/main" val="280261871"/>
                    </a:ext>
                  </a:extLst>
                </a:gridCol>
                <a:gridCol w="673459">
                  <a:extLst>
                    <a:ext uri="{9D8B030D-6E8A-4147-A177-3AD203B41FA5}">
                      <a16:colId xmlns="" xmlns:a16="http://schemas.microsoft.com/office/drawing/2014/main" val="265573242"/>
                    </a:ext>
                  </a:extLst>
                </a:gridCol>
                <a:gridCol w="673459">
                  <a:extLst>
                    <a:ext uri="{9D8B030D-6E8A-4147-A177-3AD203B41FA5}">
                      <a16:colId xmlns="" xmlns:a16="http://schemas.microsoft.com/office/drawing/2014/main" val="3555486397"/>
                    </a:ext>
                  </a:extLst>
                </a:gridCol>
                <a:gridCol w="466022">
                  <a:extLst>
                    <a:ext uri="{9D8B030D-6E8A-4147-A177-3AD203B41FA5}">
                      <a16:colId xmlns="" xmlns:a16="http://schemas.microsoft.com/office/drawing/2014/main" val="3457262786"/>
                    </a:ext>
                  </a:extLst>
                </a:gridCol>
              </a:tblGrid>
              <a:tr h="6922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Categories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 Actual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Actual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Ratio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2355676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Carried over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10,307.49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10,274.44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10,274.44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8598070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Dues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8,820.00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9,327.36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8,820.00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8,567.11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79357447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Expenditures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9,360.41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14,260.00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1,860.05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54593427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Cash Flow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10,274.44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4,834.44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16,981.50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35191674"/>
                  </a:ext>
                </a:extLst>
              </a:tr>
              <a:tr h="1504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2788020"/>
                  </a:ext>
                </a:extLst>
              </a:tr>
              <a:tr h="3503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 Categories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 Actual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Plan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Actual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Ratio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675463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Grounds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5,500.00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3,978.04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1,544.68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92157715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Drain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2,600.00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2,600.00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2,600.00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13756793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Front Entrance Lights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3,000.00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70665325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849.00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11331177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69292285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Night Out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761.06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850.00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37371191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Postage/ Post Off Box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152.56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160.00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3778182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544.35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121.99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22682399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Annuall Meeting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1112159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MISC/ Flags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25.40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193.38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28565753"/>
                  </a:ext>
                </a:extLst>
              </a:tr>
              <a:tr h="222196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11,050.00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9,360.41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14,260.00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1,860.05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9346003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1862" y="1200150"/>
            <a:ext cx="4179738" cy="500420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6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2018 Budget</a:t>
            </a:r>
          </a:p>
        </p:txBody>
      </p:sp>
    </p:spTree>
    <p:extLst>
      <p:ext uri="{BB962C8B-B14F-4D97-AF65-F5344CB8AC3E}">
        <p14:creationId xmlns:p14="http://schemas.microsoft.com/office/powerpoint/2010/main" val="1879052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BOD Membership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Current Officers</a:t>
            </a:r>
          </a:p>
          <a:p>
            <a:pPr lvl="1"/>
            <a:r>
              <a:rPr lang="en-US" dirty="0"/>
              <a:t>John Gruzenski (President)</a:t>
            </a:r>
          </a:p>
          <a:p>
            <a:pPr lvl="1"/>
            <a:r>
              <a:rPr lang="en-US" dirty="0"/>
              <a:t>Joshua </a:t>
            </a:r>
            <a:r>
              <a:rPr lang="en-US" dirty="0" err="1"/>
              <a:t>Langhus</a:t>
            </a:r>
            <a:r>
              <a:rPr lang="en-US" dirty="0"/>
              <a:t> (Vice President) </a:t>
            </a:r>
          </a:p>
          <a:p>
            <a:pPr lvl="1"/>
            <a:r>
              <a:rPr lang="en-US" dirty="0"/>
              <a:t>Don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Rauhauser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(Treasurer)</a:t>
            </a:r>
          </a:p>
          <a:p>
            <a:pPr lvl="1"/>
            <a:r>
              <a:rPr lang="en-US" dirty="0"/>
              <a:t>Cathy McGowan-</a:t>
            </a:r>
            <a:r>
              <a:rPr lang="en-US" dirty="0" err="1"/>
              <a:t>Raley</a:t>
            </a:r>
            <a:r>
              <a:rPr lang="en-US" dirty="0"/>
              <a:t> (Secretary)</a:t>
            </a:r>
          </a:p>
          <a:p>
            <a:pPr lvl="1"/>
            <a:r>
              <a:rPr lang="en-US" dirty="0" smtClean="0"/>
              <a:t>VACANT(Member </a:t>
            </a:r>
            <a:r>
              <a:rPr lang="en-US" dirty="0"/>
              <a:t>at Large)</a:t>
            </a:r>
          </a:p>
          <a:p>
            <a:r>
              <a:rPr lang="en-US" dirty="0"/>
              <a:t>Additional Members Welcome</a:t>
            </a:r>
          </a:p>
        </p:txBody>
      </p:sp>
    </p:spTree>
    <p:extLst>
      <p:ext uri="{BB962C8B-B14F-4D97-AF65-F5344CB8AC3E}">
        <p14:creationId xmlns:p14="http://schemas.microsoft.com/office/powerpoint/2010/main" val="3494511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53"/>
            <a:ext cx="9143999" cy="1218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Other Financial Business/ Other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Annual Dues</a:t>
            </a:r>
          </a:p>
          <a:p>
            <a:pPr lvl="1"/>
            <a:r>
              <a:rPr lang="en-US" sz="2400" dirty="0"/>
              <a:t>Final Expenditures will Determine Potential for Dues Increase for 2019.  </a:t>
            </a:r>
          </a:p>
          <a:p>
            <a:pPr lvl="1"/>
            <a:r>
              <a:rPr lang="en-US" sz="2400" dirty="0"/>
              <a:t>Three homeowners have not paid 2018 dues.  </a:t>
            </a:r>
          </a:p>
          <a:p>
            <a:r>
              <a:rPr lang="en-US" sz="2400" dirty="0"/>
              <a:t>Financial Committee Report</a:t>
            </a:r>
          </a:p>
          <a:p>
            <a:r>
              <a:rPr lang="en-US" sz="2400" dirty="0"/>
              <a:t>Yard Sale Planning – Members to Discuss Date</a:t>
            </a:r>
          </a:p>
          <a:p>
            <a:r>
              <a:rPr lang="en-US" sz="2400" dirty="0"/>
              <a:t>House Vacant / Grass not mowed</a:t>
            </a:r>
          </a:p>
          <a:p>
            <a:r>
              <a:rPr lang="en-US" sz="2400" dirty="0"/>
              <a:t>Volunteer Acknowledgement</a:t>
            </a:r>
          </a:p>
          <a:p>
            <a:pPr lvl="1"/>
            <a:r>
              <a:rPr lang="en-US" sz="2000" dirty="0"/>
              <a:t>Tony Bowles – Flags</a:t>
            </a:r>
          </a:p>
          <a:p>
            <a:pPr lvl="1"/>
            <a:r>
              <a:rPr lang="en-US" sz="2100" dirty="0" smtClean="0"/>
              <a:t>Nita/Bob </a:t>
            </a:r>
            <a:r>
              <a:rPr lang="en-US" sz="2100" dirty="0"/>
              <a:t>Collier, Carlotta </a:t>
            </a:r>
            <a:r>
              <a:rPr lang="en-US" sz="2100" dirty="0" err="1" smtClean="0"/>
              <a:t>Catanese</a:t>
            </a:r>
            <a:r>
              <a:rPr lang="en-US" sz="2100" dirty="0" smtClean="0"/>
              <a:t>  </a:t>
            </a:r>
            <a:r>
              <a:rPr lang="en-US" sz="2100" dirty="0"/>
              <a:t>-  Financial Committee</a:t>
            </a:r>
          </a:p>
          <a:p>
            <a:pPr marL="0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30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22303</TotalTime>
  <Words>725</Words>
  <Application>Microsoft Office PowerPoint</Application>
  <PresentationFormat>On-screen Show (4:3)</PresentationFormat>
  <Paragraphs>207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2018 Annual Meeting Agenda</vt:lpstr>
      <vt:lpstr>Front Entrance Lighting</vt:lpstr>
      <vt:lpstr>Minutes from the 2017 BOD Meeting</vt:lpstr>
      <vt:lpstr>Dues Policy / Due Date</vt:lpstr>
      <vt:lpstr>PowerPoint Presentation</vt:lpstr>
      <vt:lpstr>PowerPoint Presentation</vt:lpstr>
      <vt:lpstr>PowerPoint Presentation</vt:lpstr>
      <vt:lpstr>BOD Membership Request</vt:lpstr>
      <vt:lpstr>Other Financial Business/ Other Business</vt:lpstr>
    </vt:vector>
  </TitlesOfParts>
  <Company>DOT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USDOT_User</dc:creator>
  <cp:lastModifiedBy>Elizabeth Kidwell</cp:lastModifiedBy>
  <cp:revision>64</cp:revision>
  <dcterms:created xsi:type="dcterms:W3CDTF">2017-03-02T13:09:53Z</dcterms:created>
  <dcterms:modified xsi:type="dcterms:W3CDTF">2018-04-11T23:05:02Z</dcterms:modified>
</cp:coreProperties>
</file>