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71" r:id="rId3"/>
    <p:sldId id="260" r:id="rId4"/>
    <p:sldId id="258" r:id="rId5"/>
    <p:sldId id="276" r:id="rId6"/>
    <p:sldId id="257" r:id="rId7"/>
    <p:sldId id="273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1629" autoAdjust="0"/>
  </p:normalViewPr>
  <p:slideViewPr>
    <p:cSldViewPr showGuides="1">
      <p:cViewPr varScale="1">
        <p:scale>
          <a:sx n="71" d="100"/>
          <a:sy n="71" d="100"/>
        </p:scale>
        <p:origin x="3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PHIA Overtime Budget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'Exp Charts'!$A$2</c:f>
              <c:strCache>
                <c:ptCount val="1"/>
                <c:pt idx="0">
                  <c:v>CPA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Charts'!$B$2:$U$2</c:f>
              <c:numCache>
                <c:formatCode>"$"#,##0.00</c:formatCode>
                <c:ptCount val="20"/>
                <c:pt idx="0">
                  <c:v>275</c:v>
                </c:pt>
                <c:pt idx="1">
                  <c:v>285</c:v>
                </c:pt>
                <c:pt idx="2">
                  <c:v>642.5</c:v>
                </c:pt>
                <c:pt idx="3">
                  <c:v>575</c:v>
                </c:pt>
                <c:pt idx="4">
                  <c:v>300</c:v>
                </c:pt>
                <c:pt idx="5">
                  <c:v>350</c:v>
                </c:pt>
                <c:pt idx="6">
                  <c:v>350</c:v>
                </c:pt>
                <c:pt idx="7">
                  <c:v>350</c:v>
                </c:pt>
                <c:pt idx="8">
                  <c:v>400</c:v>
                </c:pt>
                <c:pt idx="9">
                  <c:v>500</c:v>
                </c:pt>
                <c:pt idx="10">
                  <c:v>550</c:v>
                </c:pt>
                <c:pt idx="11">
                  <c:v>550</c:v>
                </c:pt>
                <c:pt idx="12">
                  <c:v>100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F3-424B-A0A8-F2FDAF81F691}"/>
            </c:ext>
          </c:extLst>
        </c:ser>
        <c:ser>
          <c:idx val="1"/>
          <c:order val="1"/>
          <c:tx>
            <c:strRef>
              <c:f>'Exp Charts'!$A$3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Charts'!$B$3:$U$3</c:f>
              <c:numCache>
                <c:formatCode>"$"#,##0.00</c:formatCode>
                <c:ptCount val="20"/>
                <c:pt idx="0">
                  <c:v>391</c:v>
                </c:pt>
                <c:pt idx="1">
                  <c:v>405</c:v>
                </c:pt>
                <c:pt idx="2">
                  <c:v>675.71</c:v>
                </c:pt>
                <c:pt idx="3">
                  <c:v>542</c:v>
                </c:pt>
                <c:pt idx="4">
                  <c:v>540</c:v>
                </c:pt>
                <c:pt idx="5">
                  <c:v>540</c:v>
                </c:pt>
                <c:pt idx="6">
                  <c:v>465</c:v>
                </c:pt>
                <c:pt idx="7">
                  <c:v>468</c:v>
                </c:pt>
                <c:pt idx="8">
                  <c:v>470</c:v>
                </c:pt>
                <c:pt idx="9">
                  <c:v>472</c:v>
                </c:pt>
                <c:pt idx="10">
                  <c:v>476</c:v>
                </c:pt>
                <c:pt idx="11">
                  <c:v>478</c:v>
                </c:pt>
                <c:pt idx="12">
                  <c:v>480</c:v>
                </c:pt>
                <c:pt idx="13">
                  <c:v>527</c:v>
                </c:pt>
                <c:pt idx="14">
                  <c:v>585</c:v>
                </c:pt>
                <c:pt idx="15">
                  <c:v>586</c:v>
                </c:pt>
                <c:pt idx="16">
                  <c:v>697</c:v>
                </c:pt>
                <c:pt idx="17">
                  <c:v>699</c:v>
                </c:pt>
                <c:pt idx="18">
                  <c:v>849</c:v>
                </c:pt>
                <c:pt idx="19">
                  <c:v>755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F3-424B-A0A8-F2FDAF81F691}"/>
            </c:ext>
          </c:extLst>
        </c:ser>
        <c:ser>
          <c:idx val="2"/>
          <c:order val="2"/>
          <c:tx>
            <c:strRef>
              <c:f>'Exp Charts'!$A$4</c:f>
              <c:strCache>
                <c:ptCount val="1"/>
                <c:pt idx="0">
                  <c:v>Postage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Charts'!$B$4:$U$4</c:f>
              <c:numCache>
                <c:formatCode>"$"#,##0.00</c:formatCode>
                <c:ptCount val="20"/>
                <c:pt idx="0">
                  <c:v>21.92</c:v>
                </c:pt>
                <c:pt idx="1">
                  <c:v>81.489999999999995</c:v>
                </c:pt>
                <c:pt idx="2">
                  <c:v>77.09</c:v>
                </c:pt>
                <c:pt idx="3">
                  <c:v>88</c:v>
                </c:pt>
                <c:pt idx="4">
                  <c:v>201.18</c:v>
                </c:pt>
                <c:pt idx="5">
                  <c:v>173.42</c:v>
                </c:pt>
                <c:pt idx="6">
                  <c:v>268.12</c:v>
                </c:pt>
                <c:pt idx="7">
                  <c:v>197.29</c:v>
                </c:pt>
                <c:pt idx="8">
                  <c:v>101.42</c:v>
                </c:pt>
                <c:pt idx="9">
                  <c:v>137.4</c:v>
                </c:pt>
                <c:pt idx="10">
                  <c:v>111.24</c:v>
                </c:pt>
                <c:pt idx="11">
                  <c:v>92.8</c:v>
                </c:pt>
                <c:pt idx="12">
                  <c:v>292.3</c:v>
                </c:pt>
                <c:pt idx="13">
                  <c:v>204.73</c:v>
                </c:pt>
                <c:pt idx="14">
                  <c:v>216.24</c:v>
                </c:pt>
                <c:pt idx="15">
                  <c:v>104.72</c:v>
                </c:pt>
                <c:pt idx="16">
                  <c:v>105</c:v>
                </c:pt>
                <c:pt idx="17">
                  <c:v>144</c:v>
                </c:pt>
                <c:pt idx="18">
                  <c:v>152.56</c:v>
                </c:pt>
                <c:pt idx="19">
                  <c:v>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8F3-424B-A0A8-F2FDAF81F691}"/>
            </c:ext>
          </c:extLst>
        </c:ser>
        <c:ser>
          <c:idx val="3"/>
          <c:order val="3"/>
          <c:tx>
            <c:strRef>
              <c:f>'Exp Charts'!$A$5</c:f>
              <c:strCache>
                <c:ptCount val="1"/>
                <c:pt idx="0">
                  <c:v>Utilities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Charts'!$B$5:$U$5</c:f>
              <c:numCache>
                <c:formatCode>"$"#,##0.00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333.04</c:v>
                </c:pt>
                <c:pt idx="5">
                  <c:v>359.37</c:v>
                </c:pt>
                <c:pt idx="6">
                  <c:v>438.86</c:v>
                </c:pt>
                <c:pt idx="7">
                  <c:v>418.28</c:v>
                </c:pt>
                <c:pt idx="8">
                  <c:v>843.87</c:v>
                </c:pt>
                <c:pt idx="9">
                  <c:v>1032.56</c:v>
                </c:pt>
                <c:pt idx="10">
                  <c:v>755.08</c:v>
                </c:pt>
                <c:pt idx="11">
                  <c:v>740.57</c:v>
                </c:pt>
                <c:pt idx="12">
                  <c:v>492.33</c:v>
                </c:pt>
                <c:pt idx="13">
                  <c:v>619.86</c:v>
                </c:pt>
                <c:pt idx="14">
                  <c:v>581.12</c:v>
                </c:pt>
                <c:pt idx="15">
                  <c:v>622.35</c:v>
                </c:pt>
                <c:pt idx="16">
                  <c:v>469.45</c:v>
                </c:pt>
                <c:pt idx="17">
                  <c:v>525.36</c:v>
                </c:pt>
                <c:pt idx="18">
                  <c:v>544.35</c:v>
                </c:pt>
                <c:pt idx="19">
                  <c:v>315.82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8F3-424B-A0A8-F2FDAF81F691}"/>
            </c:ext>
          </c:extLst>
        </c:ser>
        <c:ser>
          <c:idx val="4"/>
          <c:order val="4"/>
          <c:tx>
            <c:strRef>
              <c:f>'Exp Charts'!$A$6</c:f>
              <c:strCache>
                <c:ptCount val="1"/>
                <c:pt idx="0">
                  <c:v>Grounds Keeping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Charts'!$B$6:$U$6</c:f>
              <c:numCache>
                <c:formatCode>"$"#,##0.00</c:formatCode>
                <c:ptCount val="20"/>
                <c:pt idx="0">
                  <c:v>0</c:v>
                </c:pt>
                <c:pt idx="1">
                  <c:v>7000</c:v>
                </c:pt>
                <c:pt idx="2">
                  <c:v>322.37</c:v>
                </c:pt>
                <c:pt idx="3">
                  <c:v>6100</c:v>
                </c:pt>
                <c:pt idx="4">
                  <c:v>2500</c:v>
                </c:pt>
                <c:pt idx="5">
                  <c:v>1985.56</c:v>
                </c:pt>
                <c:pt idx="6">
                  <c:v>4120.8500000000004</c:v>
                </c:pt>
                <c:pt idx="7">
                  <c:v>3825</c:v>
                </c:pt>
                <c:pt idx="8">
                  <c:v>7988.39</c:v>
                </c:pt>
                <c:pt idx="9">
                  <c:v>1958.52</c:v>
                </c:pt>
                <c:pt idx="10">
                  <c:v>2575</c:v>
                </c:pt>
                <c:pt idx="11">
                  <c:v>4366.71</c:v>
                </c:pt>
                <c:pt idx="12">
                  <c:v>3900</c:v>
                </c:pt>
                <c:pt idx="13">
                  <c:v>4300</c:v>
                </c:pt>
                <c:pt idx="14">
                  <c:v>3775</c:v>
                </c:pt>
                <c:pt idx="15">
                  <c:v>4700</c:v>
                </c:pt>
                <c:pt idx="16">
                  <c:v>3600</c:v>
                </c:pt>
                <c:pt idx="17">
                  <c:v>4523.28</c:v>
                </c:pt>
                <c:pt idx="18">
                  <c:v>3978.04</c:v>
                </c:pt>
                <c:pt idx="19">
                  <c:v>3817.86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8F3-424B-A0A8-F2FDAF81F691}"/>
            </c:ext>
          </c:extLst>
        </c:ser>
        <c:ser>
          <c:idx val="5"/>
          <c:order val="5"/>
          <c:tx>
            <c:strRef>
              <c:f>'Exp Charts'!$A$7</c:f>
              <c:strCache>
                <c:ptCount val="1"/>
                <c:pt idx="0">
                  <c:v>Legal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Charts'!$B$7:$U$7</c:f>
              <c:numCache>
                <c:formatCode>"$"#,##0.00</c:formatCode>
                <c:ptCount val="20"/>
                <c:pt idx="0">
                  <c:v>0</c:v>
                </c:pt>
                <c:pt idx="1">
                  <c:v>809.68</c:v>
                </c:pt>
                <c:pt idx="2">
                  <c:v>325</c:v>
                </c:pt>
                <c:pt idx="3">
                  <c:v>4204.09</c:v>
                </c:pt>
                <c:pt idx="4">
                  <c:v>2329.77</c:v>
                </c:pt>
                <c:pt idx="5">
                  <c:v>1491.31</c:v>
                </c:pt>
                <c:pt idx="6">
                  <c:v>65.739999999999995</c:v>
                </c:pt>
                <c:pt idx="7">
                  <c:v>30</c:v>
                </c:pt>
                <c:pt idx="8">
                  <c:v>276.2</c:v>
                </c:pt>
                <c:pt idx="9">
                  <c:v>499.21</c:v>
                </c:pt>
                <c:pt idx="10">
                  <c:v>443.59</c:v>
                </c:pt>
                <c:pt idx="11">
                  <c:v>0</c:v>
                </c:pt>
                <c:pt idx="12">
                  <c:v>2100</c:v>
                </c:pt>
                <c:pt idx="13">
                  <c:v>1600</c:v>
                </c:pt>
                <c:pt idx="14">
                  <c:v>1704.36</c:v>
                </c:pt>
                <c:pt idx="15">
                  <c:v>1000</c:v>
                </c:pt>
                <c:pt idx="16">
                  <c:v>400</c:v>
                </c:pt>
                <c:pt idx="17">
                  <c:v>0</c:v>
                </c:pt>
                <c:pt idx="18">
                  <c:v>400</c:v>
                </c:pt>
                <c:pt idx="19">
                  <c:v>400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8F3-424B-A0A8-F2FDAF81F691}"/>
            </c:ext>
          </c:extLst>
        </c:ser>
        <c:ser>
          <c:idx val="6"/>
          <c:order val="6"/>
          <c:tx>
            <c:strRef>
              <c:f>'Exp Charts'!$A$8</c:f>
              <c:strCache>
                <c:ptCount val="1"/>
                <c:pt idx="0">
                  <c:v>NNO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Charts'!$B$8:$U$8</c:f>
              <c:numCache>
                <c:formatCode>"$"#,##0.00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162.41999999999999</c:v>
                </c:pt>
                <c:pt idx="3">
                  <c:v>317.05</c:v>
                </c:pt>
                <c:pt idx="4">
                  <c:v>288.62</c:v>
                </c:pt>
                <c:pt idx="5">
                  <c:v>276.3</c:v>
                </c:pt>
                <c:pt idx="6">
                  <c:v>645.80999999999995</c:v>
                </c:pt>
                <c:pt idx="7">
                  <c:v>613.23</c:v>
                </c:pt>
                <c:pt idx="8">
                  <c:v>1027.52</c:v>
                </c:pt>
                <c:pt idx="9">
                  <c:v>709.94</c:v>
                </c:pt>
                <c:pt idx="10">
                  <c:v>565.73</c:v>
                </c:pt>
                <c:pt idx="11">
                  <c:v>703.67</c:v>
                </c:pt>
                <c:pt idx="12">
                  <c:v>311.97000000000003</c:v>
                </c:pt>
                <c:pt idx="13">
                  <c:v>281.43</c:v>
                </c:pt>
                <c:pt idx="14">
                  <c:v>495.14</c:v>
                </c:pt>
                <c:pt idx="15">
                  <c:v>412.61</c:v>
                </c:pt>
                <c:pt idx="16">
                  <c:v>852.67</c:v>
                </c:pt>
                <c:pt idx="17">
                  <c:v>884.94</c:v>
                </c:pt>
                <c:pt idx="18">
                  <c:v>761.06</c:v>
                </c:pt>
                <c:pt idx="19">
                  <c:v>628.35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8F3-424B-A0A8-F2FDAF81F691}"/>
            </c:ext>
          </c:extLst>
        </c:ser>
        <c:ser>
          <c:idx val="7"/>
          <c:order val="7"/>
          <c:tx>
            <c:strRef>
              <c:f>'Exp Charts'!$A$9</c:f>
              <c:strCache>
                <c:ptCount val="1"/>
                <c:pt idx="0">
                  <c:v>Supplies, Mtg Costs, Others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Charts'!$B$1:$U$1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'Exp Charts'!$B$9:$U$9</c:f>
              <c:numCache>
                <c:formatCode>"$"#,##0.00</c:formatCode>
                <c:ptCount val="20"/>
                <c:pt idx="0">
                  <c:v>97.73</c:v>
                </c:pt>
                <c:pt idx="1">
                  <c:v>426.84</c:v>
                </c:pt>
                <c:pt idx="2">
                  <c:v>265.44</c:v>
                </c:pt>
                <c:pt idx="3">
                  <c:v>1084.54</c:v>
                </c:pt>
                <c:pt idx="4">
                  <c:v>316.12</c:v>
                </c:pt>
                <c:pt idx="5">
                  <c:v>848.45</c:v>
                </c:pt>
                <c:pt idx="6">
                  <c:v>1983.74</c:v>
                </c:pt>
                <c:pt idx="7">
                  <c:v>649.59</c:v>
                </c:pt>
                <c:pt idx="8">
                  <c:v>1552.26</c:v>
                </c:pt>
                <c:pt idx="9">
                  <c:v>1137.8499999999999</c:v>
                </c:pt>
                <c:pt idx="10">
                  <c:v>1036.81</c:v>
                </c:pt>
                <c:pt idx="11">
                  <c:v>299.85000000000002</c:v>
                </c:pt>
                <c:pt idx="12">
                  <c:v>1522.87</c:v>
                </c:pt>
                <c:pt idx="13">
                  <c:v>389.92</c:v>
                </c:pt>
                <c:pt idx="14">
                  <c:v>955.06</c:v>
                </c:pt>
                <c:pt idx="15">
                  <c:v>223.26</c:v>
                </c:pt>
                <c:pt idx="16">
                  <c:v>448.25</c:v>
                </c:pt>
                <c:pt idx="17">
                  <c:v>222.36</c:v>
                </c:pt>
                <c:pt idx="18">
                  <c:v>75.400000000000006</c:v>
                </c:pt>
                <c:pt idx="19">
                  <c:v>264.97000000000003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8F3-424B-A0A8-F2FDAF81F6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4768168"/>
        <c:axId val="284770912"/>
      </c:barChart>
      <c:catAx>
        <c:axId val="284768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4770912"/>
        <c:crosses val="autoZero"/>
        <c:auto val="1"/>
        <c:lblAlgn val="ctr"/>
        <c:lblOffset val="100"/>
        <c:noMultiLvlLbl val="0"/>
      </c:catAx>
      <c:valAx>
        <c:axId val="284770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4768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latin typeface="AR JULIAN" panose="02000000000000000000" pitchFamily="2" charset="0"/>
              </a:rPr>
              <a:t>2019 Budget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'2019 Sum'!$B$40</c:f>
              <c:strCache>
                <c:ptCount val="1"/>
                <c:pt idx="0">
                  <c:v>2018 Actual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'2019 Sum'!$A$41:$A$54</c:f>
              <c:strCache>
                <c:ptCount val="14"/>
                <c:pt idx="0">
                  <c:v>Annuall Meeting</c:v>
                </c:pt>
                <c:pt idx="1">
                  <c:v>Bank fee Checks</c:v>
                </c:pt>
                <c:pt idx="2">
                  <c:v>Christmas Wreths</c:v>
                </c:pt>
                <c:pt idx="3">
                  <c:v>Drain Maintenance</c:v>
                </c:pt>
                <c:pt idx="4">
                  <c:v>Solar Lights / Survey</c:v>
                </c:pt>
                <c:pt idx="5">
                  <c:v>Flags  US and MD</c:v>
                </c:pt>
                <c:pt idx="6">
                  <c:v>Grounds Maintenance</c:v>
                </c:pt>
                <c:pt idx="7">
                  <c:v>Insurance</c:v>
                </c:pt>
                <c:pt idx="8">
                  <c:v>Legal Fees</c:v>
                </c:pt>
                <c:pt idx="9">
                  <c:v>MISC. Scotchguard</c:v>
                </c:pt>
                <c:pt idx="10">
                  <c:v>National Night Out</c:v>
                </c:pt>
                <c:pt idx="11">
                  <c:v>Office Supplies</c:v>
                </c:pt>
                <c:pt idx="12">
                  <c:v>Postage/ Post Off Box</c:v>
                </c:pt>
                <c:pt idx="13">
                  <c:v>Utilities</c:v>
                </c:pt>
              </c:strCache>
            </c:strRef>
          </c:cat>
          <c:val>
            <c:numRef>
              <c:f>'2019 Sum'!$B$41:$B$54</c:f>
              <c:numCache>
                <c:formatCode>"$"#,##0.00</c:formatCode>
                <c:ptCount val="14"/>
                <c:pt idx="0">
                  <c:v>50</c:v>
                </c:pt>
                <c:pt idx="1">
                  <c:v>27.6</c:v>
                </c:pt>
                <c:pt idx="2">
                  <c:v>73.38</c:v>
                </c:pt>
                <c:pt idx="3">
                  <c:v>0</c:v>
                </c:pt>
                <c:pt idx="4">
                  <c:v>1307.8200000000002</c:v>
                </c:pt>
                <c:pt idx="5">
                  <c:v>81.13</c:v>
                </c:pt>
                <c:pt idx="6">
                  <c:v>3817.8599999999997</c:v>
                </c:pt>
                <c:pt idx="7">
                  <c:v>755</c:v>
                </c:pt>
                <c:pt idx="8">
                  <c:v>400</c:v>
                </c:pt>
                <c:pt idx="9">
                  <c:v>32.96</c:v>
                </c:pt>
                <c:pt idx="10">
                  <c:v>628.35</c:v>
                </c:pt>
                <c:pt idx="11">
                  <c:v>52.7</c:v>
                </c:pt>
                <c:pt idx="12">
                  <c:v>104</c:v>
                </c:pt>
                <c:pt idx="13">
                  <c:v>315.81999999999994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6A5-46BF-8F58-41B6839E074A}"/>
            </c:ext>
          </c:extLst>
        </c:ser>
        <c:ser>
          <c:idx val="1"/>
          <c:order val="1"/>
          <c:tx>
            <c:strRef>
              <c:f>'2019 Sum'!$C$40</c:f>
              <c:strCache>
                <c:ptCount val="1"/>
                <c:pt idx="0">
                  <c:v>2019 Plan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'2019 Sum'!$A$41:$A$54</c:f>
              <c:strCache>
                <c:ptCount val="14"/>
                <c:pt idx="0">
                  <c:v>Annuall Meeting</c:v>
                </c:pt>
                <c:pt idx="1">
                  <c:v>Bank fee Checks</c:v>
                </c:pt>
                <c:pt idx="2">
                  <c:v>Christmas Wreths</c:v>
                </c:pt>
                <c:pt idx="3">
                  <c:v>Drain Maintenance</c:v>
                </c:pt>
                <c:pt idx="4">
                  <c:v>Solar Lights / Survey</c:v>
                </c:pt>
                <c:pt idx="5">
                  <c:v>Flags  US and MD</c:v>
                </c:pt>
                <c:pt idx="6">
                  <c:v>Grounds Maintenance</c:v>
                </c:pt>
                <c:pt idx="7">
                  <c:v>Insurance</c:v>
                </c:pt>
                <c:pt idx="8">
                  <c:v>Legal Fees</c:v>
                </c:pt>
                <c:pt idx="9">
                  <c:v>MISC. Scotchguard</c:v>
                </c:pt>
                <c:pt idx="10">
                  <c:v>National Night Out</c:v>
                </c:pt>
                <c:pt idx="11">
                  <c:v>Office Supplies</c:v>
                </c:pt>
                <c:pt idx="12">
                  <c:v>Postage/ Post Off Box</c:v>
                </c:pt>
                <c:pt idx="13">
                  <c:v>Utilities</c:v>
                </c:pt>
              </c:strCache>
            </c:strRef>
          </c:cat>
          <c:val>
            <c:numRef>
              <c:f>'2019 Sum'!$C$41:$C$54</c:f>
              <c:numCache>
                <c:formatCode>"$"#,##0.00</c:formatCode>
                <c:ptCount val="14"/>
                <c:pt idx="0">
                  <c:v>100</c:v>
                </c:pt>
                <c:pt idx="1">
                  <c:v>30</c:v>
                </c:pt>
                <c:pt idx="2">
                  <c:v>100</c:v>
                </c:pt>
                <c:pt idx="3">
                  <c:v>2600</c:v>
                </c:pt>
                <c:pt idx="4">
                  <c:v>200</c:v>
                </c:pt>
                <c:pt idx="5">
                  <c:v>200</c:v>
                </c:pt>
                <c:pt idx="6">
                  <c:v>5500</c:v>
                </c:pt>
                <c:pt idx="7">
                  <c:v>800</c:v>
                </c:pt>
                <c:pt idx="8">
                  <c:v>400</c:v>
                </c:pt>
                <c:pt idx="9">
                  <c:v>50</c:v>
                </c:pt>
                <c:pt idx="10">
                  <c:v>850</c:v>
                </c:pt>
                <c:pt idx="11">
                  <c:v>75</c:v>
                </c:pt>
                <c:pt idx="12">
                  <c:v>150</c:v>
                </c:pt>
                <c:pt idx="13">
                  <c:v>350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6A5-46BF-8F58-41B6839E07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4773264"/>
        <c:axId val="284772088"/>
        <c:axId val="0"/>
      </c:bar3DChart>
      <c:catAx>
        <c:axId val="284773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4772088"/>
        <c:crosses val="autoZero"/>
        <c:auto val="1"/>
        <c:lblAlgn val="ctr"/>
        <c:lblOffset val="100"/>
        <c:noMultiLvlLbl val="0"/>
      </c:catAx>
      <c:valAx>
        <c:axId val="284772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4773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ED55A-FBE2-47EC-B937-6F4A765B7288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32BF8-9367-42F1-8F33-7ECE4D8E3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32BF8-9367-42F1-8F33-7ECE4D8E31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26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3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0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9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9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47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76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2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3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77400-2DF6-4348-A76A-EE5F768B835A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2019 Annual Meeting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25000" lnSpcReduction="20000"/>
          </a:bodyPr>
          <a:lstStyle/>
          <a:p>
            <a:r>
              <a:rPr lang="en-US" sz="6200" dirty="0"/>
              <a:t>President – Welcome, (7:30-7:35)</a:t>
            </a:r>
          </a:p>
          <a:p>
            <a:endParaRPr lang="en-US" sz="6200" dirty="0"/>
          </a:p>
          <a:p>
            <a:r>
              <a:rPr lang="en-US" sz="6600" dirty="0"/>
              <a:t>Secretary </a:t>
            </a:r>
            <a:r>
              <a:rPr lang="en-US" sz="6200" dirty="0"/>
              <a:t>– (7:35-7:45)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Minutes from 2018 BOD Meeting.</a:t>
            </a:r>
          </a:p>
          <a:p>
            <a:pPr marL="914400" lvl="1" indent="-514350">
              <a:buFont typeface="+mj-lt"/>
              <a:buAutoNum type="arabicPeriod"/>
            </a:pPr>
            <a:endParaRPr lang="en-US" sz="6200" dirty="0"/>
          </a:p>
          <a:p>
            <a:pPr marL="344488" lvl="1" indent="-344488">
              <a:buFont typeface="Arial" panose="020B0604020202020204" pitchFamily="34" charset="0"/>
              <a:buChar char="•"/>
            </a:pPr>
            <a:r>
              <a:rPr lang="en-US" sz="6200" dirty="0"/>
              <a:t>President Accomplishments, Initiatives, and issues (7:45-8:00)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Award of landscaping/maintenance contract to new contractor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Timeline for assessment mailing/late fees and policy/attorney fees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Front Entrance Lighting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Changed </a:t>
            </a:r>
            <a:r>
              <a:rPr lang="en-US" sz="6200" dirty="0"/>
              <a:t>Insurance (State </a:t>
            </a:r>
            <a:r>
              <a:rPr lang="en-US" sz="6400" dirty="0"/>
              <a:t>Farm to Erie Insurance) </a:t>
            </a:r>
          </a:p>
          <a:p>
            <a:pPr marL="914400" lvl="1" indent="-514350">
              <a:buFont typeface="+mj-lt"/>
              <a:buAutoNum type="arabicPeriod"/>
            </a:pPr>
            <a:endParaRPr lang="en-US" sz="6400" dirty="0"/>
          </a:p>
          <a:p>
            <a:r>
              <a:rPr lang="en-US" sz="6200" dirty="0"/>
              <a:t>Treasurer (8:00-8:10)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2017 Expenditures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2018 Budget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2019 Plan vs 2018 Actual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Report of Financial Committee (8:10-8:15</a:t>
            </a:r>
            <a:r>
              <a:rPr lang="en-US" sz="6200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Membership </a:t>
            </a:r>
            <a:r>
              <a:rPr lang="en-US" sz="6200" dirty="0"/>
              <a:t>votes on proposed expenditures (8:15-8:20)</a:t>
            </a:r>
          </a:p>
          <a:p>
            <a:pPr marL="0" indent="0">
              <a:buNone/>
            </a:pPr>
            <a:endParaRPr lang="en-US" sz="6200" dirty="0"/>
          </a:p>
          <a:p>
            <a:r>
              <a:rPr lang="en-US" sz="6200" dirty="0"/>
              <a:t>Continuing Business (8:20-8:30)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Yard Sale Planning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Volunteer </a:t>
            </a:r>
            <a:r>
              <a:rPr lang="en-US" sz="6200" dirty="0" smtClean="0"/>
              <a:t>Acknowledgement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Vote on </a:t>
            </a:r>
            <a:r>
              <a:rPr lang="en-US" sz="6200" smtClean="0"/>
              <a:t>Board nominations</a:t>
            </a:r>
            <a:endParaRPr lang="en-US" sz="6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Minutes from the 2018 BOD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5048250"/>
          </a:xfrm>
        </p:spPr>
        <p:txBody>
          <a:bodyPr>
            <a:normAutofit/>
          </a:bodyPr>
          <a:lstStyle/>
          <a:p>
            <a:r>
              <a:rPr lang="en-US" sz="2000" dirty="0"/>
              <a:t>The President discussed accomplishments and initiatives from the previous year (</a:t>
            </a:r>
            <a:r>
              <a:rPr lang="en-US" sz="2000" dirty="0" smtClean="0"/>
              <a:t>2018).</a:t>
            </a:r>
            <a:endParaRPr lang="en-US" sz="2000" dirty="0"/>
          </a:p>
          <a:p>
            <a:pPr lvl="0"/>
            <a:r>
              <a:rPr lang="en-US" sz="2000" dirty="0"/>
              <a:t>Minutes for the 2017 BOD Meeting were presented – no comments.</a:t>
            </a:r>
          </a:p>
          <a:p>
            <a:pPr lvl="0"/>
            <a:r>
              <a:rPr lang="en-US" sz="2000" dirty="0" smtClean="0"/>
              <a:t>The </a:t>
            </a:r>
            <a:r>
              <a:rPr lang="en-US" sz="2000" dirty="0" smtClean="0"/>
              <a:t>2019 </a:t>
            </a:r>
            <a:r>
              <a:rPr lang="en-US" sz="2000" dirty="0"/>
              <a:t>landscaping contract was awarded. </a:t>
            </a:r>
            <a:r>
              <a:rPr lang="en-US" sz="2000" dirty="0" smtClean="0"/>
              <a:t>Five </a:t>
            </a:r>
            <a:r>
              <a:rPr lang="en-US" sz="2000" dirty="0"/>
              <a:t>bids were solicited, </a:t>
            </a:r>
            <a:r>
              <a:rPr lang="en-US" sz="2000" dirty="0" smtClean="0"/>
              <a:t>5 </a:t>
            </a:r>
            <a:r>
              <a:rPr lang="en-US" sz="2000" dirty="0"/>
              <a:t>were received.  </a:t>
            </a:r>
            <a:r>
              <a:rPr lang="en-US" sz="2000" dirty="0" smtClean="0"/>
              <a:t>Buddy Lee was awarded the 1 year contract.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903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Dues Policy / Due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3999" cy="49530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 smtClean="0"/>
              <a:t>2018 </a:t>
            </a:r>
            <a:r>
              <a:rPr lang="en-US" b="1" dirty="0"/>
              <a:t>Annual Assessment ($105.00)</a:t>
            </a:r>
          </a:p>
          <a:p>
            <a:r>
              <a:rPr lang="en-US" sz="2000" dirty="0"/>
              <a:t>Annual Dues </a:t>
            </a:r>
          </a:p>
          <a:p>
            <a:pPr marL="628650" lvl="1"/>
            <a:r>
              <a:rPr lang="en-US" sz="2000" dirty="0"/>
              <a:t>Statements mailed out first week of December every year.</a:t>
            </a:r>
          </a:p>
          <a:p>
            <a:pPr marL="628650" lvl="1"/>
            <a:r>
              <a:rPr lang="en-US" sz="2000" dirty="0"/>
              <a:t>Due Date: January 31</a:t>
            </a:r>
            <a:r>
              <a:rPr lang="en-US" sz="2000" baseline="30000" dirty="0"/>
              <a:t>st</a:t>
            </a:r>
            <a:r>
              <a:rPr lang="en-US" sz="2000" dirty="0"/>
              <a:t> of the New Year</a:t>
            </a:r>
          </a:p>
          <a:p>
            <a:pPr marL="628650" lvl="1"/>
            <a:r>
              <a:rPr lang="en-US" sz="2000" dirty="0"/>
              <a:t>Payment due date / amount communicated through out year. </a:t>
            </a:r>
          </a:p>
          <a:p>
            <a:pPr marL="628650" lvl="1"/>
            <a:r>
              <a:rPr lang="en-US" sz="2000" dirty="0"/>
              <a:t>Payment Late Fees Begin </a:t>
            </a:r>
            <a:r>
              <a:rPr lang="en-US" sz="2000" dirty="0">
                <a:solidFill>
                  <a:schemeClr val="tx2"/>
                </a:solidFill>
              </a:rPr>
              <a:t>January 31</a:t>
            </a:r>
            <a:r>
              <a:rPr lang="en-US" sz="2000" baseline="30000" dirty="0">
                <a:solidFill>
                  <a:schemeClr val="tx2"/>
                </a:solidFill>
              </a:rPr>
              <a:t>st</a:t>
            </a:r>
            <a:r>
              <a:rPr lang="en-US" sz="2000" dirty="0">
                <a:solidFill>
                  <a:schemeClr val="tx2"/>
                </a:solidFill>
              </a:rPr>
              <a:t>  ($15.00 late fee)</a:t>
            </a:r>
          </a:p>
          <a:p>
            <a:pPr marL="857250" lvl="2"/>
            <a:r>
              <a:rPr lang="en-US" sz="2000" dirty="0"/>
              <a:t>$15.00 + 4.7 Cents per day ( 18% Annum)</a:t>
            </a:r>
          </a:p>
          <a:p>
            <a:pPr marL="857250" lvl="2"/>
            <a:r>
              <a:rPr lang="en-US" sz="2000" dirty="0">
                <a:solidFill>
                  <a:srgbClr val="FF0000"/>
                </a:solidFill>
              </a:rPr>
              <a:t>Recommend late fees of $15.00 + increase $3.00 interest for each month after due date.  Example: anytime fees paid in (Feb = $18 / Mar = $21 / Apr = $24 …..)</a:t>
            </a:r>
          </a:p>
          <a:p>
            <a:pPr marL="857250" lvl="2"/>
            <a:r>
              <a:rPr lang="en-US" sz="2000" dirty="0"/>
              <a:t>Late fee notice and payment reminder mailed out ~ 2 weeks after February 15.</a:t>
            </a:r>
          </a:p>
          <a:p>
            <a:pPr marL="857250" lvl="2"/>
            <a:r>
              <a:rPr lang="en-US" sz="2000" dirty="0"/>
              <a:t>15 days to respond.  If no response, Demand letter sent from resident agent ( Attorney Fees added to Account at rate of $200 / </a:t>
            </a:r>
            <a:r>
              <a:rPr lang="en-US" sz="2000" dirty="0" err="1"/>
              <a:t>hr</a:t>
            </a:r>
            <a:r>
              <a:rPr lang="en-US" sz="2000" dirty="0"/>
              <a:t> for any work related to each individual account)</a:t>
            </a:r>
          </a:p>
          <a:p>
            <a:pPr marL="857250" lvl="2"/>
            <a:r>
              <a:rPr lang="en-US" sz="2000" dirty="0"/>
              <a:t> If no response to demand letter, claim filed in court.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26006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The Annual Assessment has been the same since for 5 years now.  No changes are planned.</a:t>
            </a:r>
          </a:p>
        </p:txBody>
      </p:sp>
    </p:spTree>
    <p:extLst>
      <p:ext uri="{BB962C8B-B14F-4D97-AF65-F5344CB8AC3E}">
        <p14:creationId xmlns:p14="http://schemas.microsoft.com/office/powerpoint/2010/main" val="54887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2018 Budget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38350"/>
              </p:ext>
            </p:extLst>
          </p:nvPr>
        </p:nvGraphicFramePr>
        <p:xfrm>
          <a:off x="-1" y="2057396"/>
          <a:ext cx="9144002" cy="3581406"/>
        </p:xfrm>
        <a:graphic>
          <a:graphicData uri="http://schemas.openxmlformats.org/drawingml/2006/table">
            <a:tbl>
              <a:tblPr/>
              <a:tblGrid>
                <a:gridCol w="1730694">
                  <a:extLst>
                    <a:ext uri="{9D8B030D-6E8A-4147-A177-3AD203B41FA5}">
                      <a16:colId xmlns:a16="http://schemas.microsoft.com/office/drawing/2014/main" xmlns="" val="2756498113"/>
                    </a:ext>
                  </a:extLst>
                </a:gridCol>
                <a:gridCol w="563482">
                  <a:extLst>
                    <a:ext uri="{9D8B030D-6E8A-4147-A177-3AD203B41FA5}">
                      <a16:colId xmlns:a16="http://schemas.microsoft.com/office/drawing/2014/main" xmlns="" val="3777618975"/>
                    </a:ext>
                  </a:extLst>
                </a:gridCol>
                <a:gridCol w="596183">
                  <a:extLst>
                    <a:ext uri="{9D8B030D-6E8A-4147-A177-3AD203B41FA5}">
                      <a16:colId xmlns:a16="http://schemas.microsoft.com/office/drawing/2014/main" xmlns="" val="1586210746"/>
                    </a:ext>
                  </a:extLst>
                </a:gridCol>
                <a:gridCol w="553420">
                  <a:extLst>
                    <a:ext uri="{9D8B030D-6E8A-4147-A177-3AD203B41FA5}">
                      <a16:colId xmlns:a16="http://schemas.microsoft.com/office/drawing/2014/main" xmlns="" val="1222678462"/>
                    </a:ext>
                  </a:extLst>
                </a:gridCol>
                <a:gridCol w="553420">
                  <a:extLst>
                    <a:ext uri="{9D8B030D-6E8A-4147-A177-3AD203B41FA5}">
                      <a16:colId xmlns:a16="http://schemas.microsoft.com/office/drawing/2014/main" xmlns="" val="843651547"/>
                    </a:ext>
                  </a:extLst>
                </a:gridCol>
                <a:gridCol w="596183">
                  <a:extLst>
                    <a:ext uri="{9D8B030D-6E8A-4147-A177-3AD203B41FA5}">
                      <a16:colId xmlns:a16="http://schemas.microsoft.com/office/drawing/2014/main" xmlns="" val="570805823"/>
                    </a:ext>
                  </a:extLst>
                </a:gridCol>
                <a:gridCol w="533295">
                  <a:extLst>
                    <a:ext uri="{9D8B030D-6E8A-4147-A177-3AD203B41FA5}">
                      <a16:colId xmlns:a16="http://schemas.microsoft.com/office/drawing/2014/main" xmlns="" val="228606212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xmlns="" val="438604176"/>
                    </a:ext>
                  </a:extLst>
                </a:gridCol>
                <a:gridCol w="643979">
                  <a:extLst>
                    <a:ext uri="{9D8B030D-6E8A-4147-A177-3AD203B41FA5}">
                      <a16:colId xmlns:a16="http://schemas.microsoft.com/office/drawing/2014/main" xmlns="" val="4047468729"/>
                    </a:ext>
                  </a:extLst>
                </a:gridCol>
                <a:gridCol w="563482">
                  <a:extLst>
                    <a:ext uri="{9D8B030D-6E8A-4147-A177-3AD203B41FA5}">
                      <a16:colId xmlns:a16="http://schemas.microsoft.com/office/drawing/2014/main" xmlns="" val="952483481"/>
                    </a:ext>
                  </a:extLst>
                </a:gridCol>
                <a:gridCol w="563482">
                  <a:extLst>
                    <a:ext uri="{9D8B030D-6E8A-4147-A177-3AD203B41FA5}">
                      <a16:colId xmlns:a16="http://schemas.microsoft.com/office/drawing/2014/main" xmlns="" val="2734897187"/>
                    </a:ext>
                  </a:extLst>
                </a:gridCol>
                <a:gridCol w="533295">
                  <a:extLst>
                    <a:ext uri="{9D8B030D-6E8A-4147-A177-3AD203B41FA5}">
                      <a16:colId xmlns:a16="http://schemas.microsoft.com/office/drawing/2014/main" xmlns="" val="478468368"/>
                    </a:ext>
                  </a:extLst>
                </a:gridCol>
                <a:gridCol w="535812">
                  <a:extLst>
                    <a:ext uri="{9D8B030D-6E8A-4147-A177-3AD203B41FA5}">
                      <a16:colId xmlns:a16="http://schemas.microsoft.com/office/drawing/2014/main" xmlns="" val="421634630"/>
                    </a:ext>
                  </a:extLst>
                </a:gridCol>
                <a:gridCol w="633917">
                  <a:extLst>
                    <a:ext uri="{9D8B030D-6E8A-4147-A177-3AD203B41FA5}">
                      <a16:colId xmlns:a16="http://schemas.microsoft.com/office/drawing/2014/main" xmlns="" val="13187352"/>
                    </a:ext>
                  </a:extLst>
                </a:gridCol>
              </a:tblGrid>
              <a:tr h="353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1F497D"/>
                          </a:solidFill>
                          <a:effectLst/>
                          <a:latin typeface="Cambria" panose="02040503050406030204" pitchFamily="18" charset="0"/>
                        </a:rPr>
                        <a:t>2018 Detailed Expenditures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Cumm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3383540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Carried over balance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$10,274.44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$10,274.44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5916149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Dues Collected/ Deposit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$6,825.00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$1,620.74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$121.37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$250.10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$125.10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$8,942.31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8816280"/>
                  </a:ext>
                </a:extLst>
              </a:tr>
              <a:tr h="15443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0390881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Annuall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Meeting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4754748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fee Checks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984865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</a:t>
                      </a:r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Wreths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$73.38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$73.38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7000986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Entrance Solar Lights/ LIGHTS Survey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$687.82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$1,307.82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75429914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Flags  US and MD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$81.13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7323786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Grounds Maintenance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$362.92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$1,181.76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$459.16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$259.16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$259.16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$259.16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$259.06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$777.48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$3,817.86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97952965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$755.00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$755.00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0034788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Fees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$400.00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0737157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MISC. </a:t>
                      </a:r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Scotchguard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6261418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Night Out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$628.35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$628.35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3740274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Supplies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$52.70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$52.70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2787112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Postage/ Post Off Box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$104.00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284738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$29.53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$30.08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$30.88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$17.61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$315.82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1133605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$585.83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$1,211.84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$1,122.22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$693.50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$290.04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$281.36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$1,760.93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$777.20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$849.68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$7,646.62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7633590"/>
                  </a:ext>
                </a:extLst>
              </a:tr>
              <a:tr h="18082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Balance of cash flow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$16,513.61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$16,922.51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$17,014.26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$16,142.14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$15,573.74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$15,283.70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$15,002.34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$13,241.41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$13,219.21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$12,442.01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$12,419.81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$11,570.13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1511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790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PHIA Budget Overtime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xmlns="" id="{C54223E6-8C98-4D26-B7C2-C3C800CBD9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643418"/>
              </p:ext>
            </p:extLst>
          </p:nvPr>
        </p:nvGraphicFramePr>
        <p:xfrm>
          <a:off x="152400" y="1600200"/>
          <a:ext cx="8763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28744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2019 Budget Plan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515373"/>
              </p:ext>
            </p:extLst>
          </p:nvPr>
        </p:nvGraphicFramePr>
        <p:xfrm>
          <a:off x="0" y="1479692"/>
          <a:ext cx="4521201" cy="4135755"/>
        </p:xfrm>
        <a:graphic>
          <a:graphicData uri="http://schemas.openxmlformats.org/drawingml/2006/table">
            <a:tbl>
              <a:tblPr/>
              <a:tblGrid>
                <a:gridCol w="1458452">
                  <a:extLst>
                    <a:ext uri="{9D8B030D-6E8A-4147-A177-3AD203B41FA5}">
                      <a16:colId xmlns:a16="http://schemas.microsoft.com/office/drawing/2014/main" xmlns="" val="2959922402"/>
                    </a:ext>
                  </a:extLst>
                </a:gridCol>
                <a:gridCol w="789466">
                  <a:extLst>
                    <a:ext uri="{9D8B030D-6E8A-4147-A177-3AD203B41FA5}">
                      <a16:colId xmlns:a16="http://schemas.microsoft.com/office/drawing/2014/main" xmlns="" val="2739592501"/>
                    </a:ext>
                  </a:extLst>
                </a:gridCol>
                <a:gridCol w="827513">
                  <a:extLst>
                    <a:ext uri="{9D8B030D-6E8A-4147-A177-3AD203B41FA5}">
                      <a16:colId xmlns:a16="http://schemas.microsoft.com/office/drawing/2014/main" xmlns="" val="2561303270"/>
                    </a:ext>
                  </a:extLst>
                </a:gridCol>
                <a:gridCol w="519970">
                  <a:extLst>
                    <a:ext uri="{9D8B030D-6E8A-4147-A177-3AD203B41FA5}">
                      <a16:colId xmlns:a16="http://schemas.microsoft.com/office/drawing/2014/main" xmlns="" val="2742431874"/>
                    </a:ext>
                  </a:extLst>
                </a:gridCol>
                <a:gridCol w="126822">
                  <a:extLst>
                    <a:ext uri="{9D8B030D-6E8A-4147-A177-3AD203B41FA5}">
                      <a16:colId xmlns:a16="http://schemas.microsoft.com/office/drawing/2014/main" xmlns="" val="2435599440"/>
                    </a:ext>
                  </a:extLst>
                </a:gridCol>
                <a:gridCol w="798978">
                  <a:extLst>
                    <a:ext uri="{9D8B030D-6E8A-4147-A177-3AD203B41FA5}">
                      <a16:colId xmlns:a16="http://schemas.microsoft.com/office/drawing/2014/main" xmlns="" val="3104404953"/>
                    </a:ext>
                  </a:extLst>
                </a:gridCol>
              </a:tblGrid>
              <a:tr h="3294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 Categories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Plan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Actual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Ratio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 Plan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157592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Annuall Meeting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6911648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fee Checks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497803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Wreths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$73.38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2697132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Drain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$2,600.00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$2,600.00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90947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Solar Lights / Survey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$3,000.00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$1,307.82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893498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Flags  US and MD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2683889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Grounds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$5,500.00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$3,817.86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$5,500.00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0484908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$850.00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454523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0337542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MISC. Scotchguard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9087870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Night Out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$850.00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$628.35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$850.00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455704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Supplies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$52.70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922986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Postage/ Post Off Box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$104.00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173260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$315.82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173458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$14,260.00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$7,646.62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$11,405.00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26934712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13286"/>
              </p:ext>
            </p:extLst>
          </p:nvPr>
        </p:nvGraphicFramePr>
        <p:xfrm>
          <a:off x="1676400" y="5736109"/>
          <a:ext cx="4699000" cy="990600"/>
        </p:xfrm>
        <a:graphic>
          <a:graphicData uri="http://schemas.openxmlformats.org/drawingml/2006/table">
            <a:tbl>
              <a:tblPr/>
              <a:tblGrid>
                <a:gridCol w="1434131">
                  <a:extLst>
                    <a:ext uri="{9D8B030D-6E8A-4147-A177-3AD203B41FA5}">
                      <a16:colId xmlns:a16="http://schemas.microsoft.com/office/drawing/2014/main" xmlns="" val="3262295600"/>
                    </a:ext>
                  </a:extLst>
                </a:gridCol>
                <a:gridCol w="751967">
                  <a:extLst>
                    <a:ext uri="{9D8B030D-6E8A-4147-A177-3AD203B41FA5}">
                      <a16:colId xmlns:a16="http://schemas.microsoft.com/office/drawing/2014/main" xmlns="" val="142557423"/>
                    </a:ext>
                  </a:extLst>
                </a:gridCol>
                <a:gridCol w="951857">
                  <a:extLst>
                    <a:ext uri="{9D8B030D-6E8A-4147-A177-3AD203B41FA5}">
                      <a16:colId xmlns:a16="http://schemas.microsoft.com/office/drawing/2014/main" xmlns="" val="2511514698"/>
                    </a:ext>
                  </a:extLst>
                </a:gridCol>
                <a:gridCol w="698028">
                  <a:extLst>
                    <a:ext uri="{9D8B030D-6E8A-4147-A177-3AD203B41FA5}">
                      <a16:colId xmlns:a16="http://schemas.microsoft.com/office/drawing/2014/main" xmlns="" val="3615394787"/>
                    </a:ext>
                  </a:extLst>
                </a:gridCol>
                <a:gridCol w="863017">
                  <a:extLst>
                    <a:ext uri="{9D8B030D-6E8A-4147-A177-3AD203B41FA5}">
                      <a16:colId xmlns:a16="http://schemas.microsoft.com/office/drawing/2014/main" xmlns="" val="407283746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Categories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Plan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Actual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 Plan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 Actual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60319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Balance Carried over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$10,274.44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$10,274.44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$11,570.13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$11,570.13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0126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Dues Collected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$8,820.00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$8,942.31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$8,820.00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$8,505.00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3986514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Expenditures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$14,260.00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$7,646.62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$11,405.00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96805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Cash Flow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$11,570.13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$8,985.13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$20,075.13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5786124"/>
                  </a:ext>
                </a:extLst>
              </a:tr>
            </a:tbl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6387976"/>
              </p:ext>
            </p:extLst>
          </p:nvPr>
        </p:nvGraphicFramePr>
        <p:xfrm>
          <a:off x="4532672" y="1092609"/>
          <a:ext cx="4611328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217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BOD Membership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Officers - Nominated</a:t>
            </a:r>
            <a:endParaRPr lang="en-US" dirty="0"/>
          </a:p>
          <a:p>
            <a:pPr lvl="1"/>
            <a:r>
              <a:rPr lang="en-US" dirty="0"/>
              <a:t>Joshua </a:t>
            </a:r>
            <a:r>
              <a:rPr lang="en-US" dirty="0" err="1"/>
              <a:t>Langhus</a:t>
            </a:r>
            <a:r>
              <a:rPr lang="en-US" dirty="0"/>
              <a:t> (President)</a:t>
            </a:r>
          </a:p>
          <a:p>
            <a:pPr lvl="1"/>
            <a:r>
              <a:rPr lang="en-US" dirty="0" smtClean="0"/>
              <a:t>Tina </a:t>
            </a:r>
            <a:r>
              <a:rPr lang="en-US" dirty="0" err="1" smtClean="0"/>
              <a:t>Bahen</a:t>
            </a:r>
            <a:r>
              <a:rPr lang="en-US" dirty="0" smtClean="0"/>
              <a:t> (Vice </a:t>
            </a:r>
            <a:r>
              <a:rPr lang="en-US" dirty="0"/>
              <a:t>President) </a:t>
            </a:r>
          </a:p>
          <a:p>
            <a:pPr lvl="1"/>
            <a:r>
              <a:rPr lang="en-US" dirty="0"/>
              <a:t>Don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Rauhauser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(Treasurer</a:t>
            </a:r>
            <a:r>
              <a:rPr lang="en-US" dirty="0" smtClean="0"/>
              <a:t>) – Seeking Replacement</a:t>
            </a:r>
            <a:endParaRPr lang="en-US" dirty="0"/>
          </a:p>
          <a:p>
            <a:pPr lvl="1"/>
            <a:r>
              <a:rPr lang="en-US" dirty="0"/>
              <a:t>Cathy McGowan-</a:t>
            </a:r>
            <a:r>
              <a:rPr lang="en-US" dirty="0" err="1"/>
              <a:t>Raley</a:t>
            </a:r>
            <a:r>
              <a:rPr lang="en-US" dirty="0"/>
              <a:t> (Secretary)</a:t>
            </a:r>
          </a:p>
          <a:p>
            <a:pPr lvl="1"/>
            <a:r>
              <a:rPr lang="en-US" dirty="0" smtClean="0"/>
              <a:t> Willie Poindexter (Member </a:t>
            </a:r>
            <a:r>
              <a:rPr lang="en-US" dirty="0"/>
              <a:t>at Large)</a:t>
            </a:r>
          </a:p>
          <a:p>
            <a:r>
              <a:rPr lang="en-US" dirty="0"/>
              <a:t>Additional Members Welcome</a:t>
            </a:r>
          </a:p>
        </p:txBody>
      </p:sp>
    </p:spTree>
    <p:extLst>
      <p:ext uri="{BB962C8B-B14F-4D97-AF65-F5344CB8AC3E}">
        <p14:creationId xmlns:p14="http://schemas.microsoft.com/office/powerpoint/2010/main" val="168750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Other Financial Business/ Other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Annual Dues</a:t>
            </a:r>
          </a:p>
          <a:p>
            <a:pPr lvl="1"/>
            <a:r>
              <a:rPr lang="en-US" sz="2400" dirty="0"/>
              <a:t>Final Expenditures will Determine Potential for Dues Increase for 2019.  </a:t>
            </a:r>
          </a:p>
          <a:p>
            <a:pPr lvl="1"/>
            <a:r>
              <a:rPr lang="en-US" sz="2400" dirty="0" smtClean="0"/>
              <a:t>One</a:t>
            </a:r>
            <a:r>
              <a:rPr lang="en-US" sz="2400" dirty="0" smtClean="0"/>
              <a:t> homeowner has </a:t>
            </a:r>
            <a:r>
              <a:rPr lang="en-US" sz="2400" dirty="0"/>
              <a:t>not paid 2019 dues.  </a:t>
            </a:r>
          </a:p>
          <a:p>
            <a:r>
              <a:rPr lang="en-US" sz="2400" dirty="0"/>
              <a:t>Financial Committee Report</a:t>
            </a:r>
          </a:p>
          <a:p>
            <a:r>
              <a:rPr lang="en-US" sz="2400" dirty="0"/>
              <a:t>Yard Sale Planning – Members to Discuss </a:t>
            </a:r>
            <a:r>
              <a:rPr lang="en-US" sz="2400" dirty="0" smtClean="0"/>
              <a:t>Date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Volunteer Acknowledgement</a:t>
            </a:r>
          </a:p>
          <a:p>
            <a:pPr lvl="1"/>
            <a:r>
              <a:rPr lang="en-US" sz="2000" dirty="0"/>
              <a:t>Tony Bowles – Flags</a:t>
            </a:r>
          </a:p>
          <a:p>
            <a:pPr lvl="1"/>
            <a:r>
              <a:rPr lang="en-US" sz="2100" dirty="0"/>
              <a:t>Nita Collier, Carlotta </a:t>
            </a:r>
            <a:r>
              <a:rPr lang="en-US" sz="2100" dirty="0" err="1" smtClean="0"/>
              <a:t>Catanese</a:t>
            </a:r>
            <a:r>
              <a:rPr lang="en-US" sz="2100" dirty="0" smtClean="0"/>
              <a:t>-  </a:t>
            </a:r>
            <a:r>
              <a:rPr lang="en-US" sz="2100" dirty="0"/>
              <a:t>Financial Committee</a:t>
            </a:r>
          </a:p>
          <a:p>
            <a:pPr marL="0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5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14304</TotalTime>
  <Words>891</Words>
  <Application>Microsoft Office PowerPoint</Application>
  <PresentationFormat>On-screen Show (4:3)</PresentationFormat>
  <Paragraphs>437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 JULIAN</vt:lpstr>
      <vt:lpstr>Arial</vt:lpstr>
      <vt:lpstr>Calibri</vt:lpstr>
      <vt:lpstr>Cambria</vt:lpstr>
      <vt:lpstr>Office Theme</vt:lpstr>
      <vt:lpstr>2019 Annual Meeting Agenda</vt:lpstr>
      <vt:lpstr>Minutes from the 2018 BOD Meeting</vt:lpstr>
      <vt:lpstr>Dues Policy / Due Date</vt:lpstr>
      <vt:lpstr>PowerPoint Presentation</vt:lpstr>
      <vt:lpstr>PowerPoint Presentation</vt:lpstr>
      <vt:lpstr>PowerPoint Presentation</vt:lpstr>
      <vt:lpstr>BOD Membership Request</vt:lpstr>
      <vt:lpstr>Other Financial Business/ Other Business</vt:lpstr>
    </vt:vector>
  </TitlesOfParts>
  <Company>DOT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USDOT_User</dc:creator>
  <cp:lastModifiedBy>Elizabeth Kidwell</cp:lastModifiedBy>
  <cp:revision>95</cp:revision>
  <dcterms:created xsi:type="dcterms:W3CDTF">2017-03-02T13:09:53Z</dcterms:created>
  <dcterms:modified xsi:type="dcterms:W3CDTF">2019-04-11T02:39:14Z</dcterms:modified>
</cp:coreProperties>
</file>